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76"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Lst>
  <p:sldSz cx="9144000" cy="5143500" type="screen16x9"/>
  <p:notesSz cx="6858000" cy="9144000"/>
  <p:embeddedFontLst>
    <p:embeddedFont>
      <p:font typeface="Helvetica Neue Light" panose="020B0604020202020204" charset="0"/>
      <p:regular r:id="rId124"/>
      <p:bold r:id="rId125"/>
      <p:italic r:id="rId126"/>
      <p:boldItalic r:id="rId127"/>
    </p:embeddedFont>
    <p:embeddedFont>
      <p:font typeface="Calibri" panose="020F0502020204030204" pitchFamily="34" charset="0"/>
      <p:regular r:id="rId128"/>
      <p:bold r:id="rId129"/>
      <p:italic r:id="rId130"/>
      <p:boldItalic r:id="rId131"/>
    </p:embeddedFont>
    <p:embeddedFont>
      <p:font typeface="Helvetica Neue" panose="020B0604020202020204" charset="0"/>
      <p:regular r:id="rId132"/>
      <p:bold r:id="rId133"/>
      <p:italic r:id="rId134"/>
      <p:boldItalic r:id="rId135"/>
    </p:embeddedFont>
    <p:embeddedFont>
      <p:font typeface="Verdana" panose="020B0604030504040204" pitchFamily="34" charset="0"/>
      <p:regular r:id="rId136"/>
      <p:bold r:id="rId137"/>
      <p:italic r:id="rId138"/>
      <p:boldItalic r:id="rId139"/>
    </p:embeddedFont>
    <p:embeddedFont>
      <p:font typeface="Roboto Mono" panose="020B0604020202020204" charset="0"/>
      <p:regular r:id="rId140"/>
      <p:bold r:id="rId141"/>
      <p:italic r:id="rId142"/>
      <p:boldItalic r:id="rId143"/>
    </p:embeddedFont>
    <p:embeddedFont>
      <p:font typeface="DM Sans" panose="020B0604020202020204" charset="0"/>
      <p:regular r:id="rId144"/>
      <p:bold r:id="rId145"/>
      <p:italic r:id="rId146"/>
      <p:boldItalic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90728C-FEBD-48D6-A0D0-C99C0F950A77}">
  <a:tblStyle styleId="{3790728C-FEBD-48D6-A0D0-C99C0F950A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5.fntdata"/><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7.fntdata"/><Relationship Id="rId14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14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20.fntdata"/><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44" Type="http://schemas.openxmlformats.org/officeDocument/2006/relationships/font" Target="fonts/font21.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f0168b8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0f0168b83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0f0168b83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0f0168b83c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0f0168b83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20f0168b83c_0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0f0168b83c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20f0168b83c_0_8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0f0168b83c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0" name="Google Shape;930;g20f0168b83c_0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0f0168b83c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g20f0168b83c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0f0168b83c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g20f0168b83c_0_9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0f0168b83c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g20f0168b83c_0_9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0f0168b83c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g20f0168b83c_0_9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0f0168b83c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20f0168b83c_0_9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0f0168b83c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g20f0168b83c_0_9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0f0168b83c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g20f0168b83c_0_9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f0168b83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0f0168b83c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0f0168b83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g20f0168b83c_0_9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0f0168b83c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20f0168b83c_0_10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0f0168b83c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g20f0168b83c_0_10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0f0168b83c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g20f0168b83c_0_10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0f0168b83c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8" name="Google Shape;1068;g20f0168b83c_0_10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0f0168b83c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20f0168b83c_0_10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0f0168b83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1" name="Google Shape;1081;g20f0168b83c_0_10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0f0168b83c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20f0168b83c_0_10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20f0168b83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1" name="Google Shape;1101;g20f0168b83c_0_10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0f0168b83c_0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g20f0168b83c_0_10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f0168b83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20f0168b83c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0f0168b83c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0f0168b83c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0f0168b83c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f0168b83c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f0168b83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0f0168b83c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0f0168b83c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20f0168b83c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f0168b83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0f0168b83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f0168b83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f0168b83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0f0168b83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0f0168b83c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f0168b83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0f0168b83c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0f0168b83c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0f0168b83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f0168b83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0f0168b83c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f0168b83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0f0168b83c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f0168b83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20f0168b83c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0f0168b83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0f0168b83c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0f0168b83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20f0168b83c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0f0168b83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0f0168b83c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0168b83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0f0168b83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0f0168b83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0f0168b83c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f0168b83c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0f0168b83c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0f0168b83c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0f0168b83c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0f0168b83c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20f0168b83c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f0168b83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0f0168b83c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0f0168b83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20f0168b83c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0f0168b83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0f0168b83c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0f0168b83c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20f0168b83c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general los esquemas más usados son SQL (relacional y bases de datos analiticas) y el NoSQL (Basados en columnas, grafos, documentos y key-value)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0f0168b83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0f0168b83c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0f0168b8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0f0168b8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0f0168b83c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20f0168b83c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0f0168b83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0f0168b83c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0f0168b83c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0f0168b83c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0f0168b83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20f0168b83c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0f0168b83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20f0168b83c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0f0168b83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0f0168b83c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0f0168b83c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0f0168b83c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f0168b83c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20f0168b83c_0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0f0168b83c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20f0168b83c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f0168b83c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0f0168b83c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0f0168b83c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20f0168b83c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f0168b83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20f0168b83c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0168b83c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0f0168b83c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17335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0168b83c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0f0168b83c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0f0168b83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20f0168b83c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0f0168b83c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0f0168b83c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0f0168b83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0f0168b83c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0f0168b83c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20f0168b83c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0f0168b83c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20f0168b83c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0f0168b83c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20f0168b83c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0f0168b83c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20f0168b83c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0f0168b83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0f0168b83c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0f0168b83c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0f0168b83c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0f0168b83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20f0168b83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0f0168b83c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0f0168b83c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0f0168b83c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20f0168b83c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0f0168b83c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20f0168b83c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f0168b83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20f0168b83c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0f0168b83c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20f0168b83c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0f0168b83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0f0168b83c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0f0168b83c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20f0168b83c_0_9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0f0168b83c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20f0168b83c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0f0168b83c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20f0168b83c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0f0168b83c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20f0168b83c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0f0168b83c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20f0168b83c_0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0f0168b83c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20f0168b83c_0_6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0f0168b83c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20f0168b83c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0f0168b83c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20f0168b83c_0_6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0f0168b83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0f0168b83c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0f0168b83c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0f0168b83c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0f0168b83c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20f0168b83c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0f0168b83c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0f0168b83c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0f0168b83c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20f0168b83c_0_6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0f0168b83c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20f0168b83c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0f0168b83c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20f0168b83c_0_6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0f0168b83c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0f0168b83c_0_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0f0168b83c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20f0168b83c_0_7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0f0168b83c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20f0168b83c_0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0f0168b83c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20f0168b83c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f0168b83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20f0168b83c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0f0168b83c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g20f0168b83c_0_7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0f0168b83c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g20f0168b83c_0_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0f0168b83c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20f0168b83c_0_7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0f0168b83c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0f0168b83c_0_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0f0168b83c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20f0168b83c_0_7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0f0168b83c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20f0168b83c_0_7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0f0168b83c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g20f0168b83c_0_7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0f0168b83c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20f0168b83c_0_7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0f0168b83c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0f0168b83c_0_7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0f0168b83c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0f0168b83c_0_7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0f0168b83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0f0168b83c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0f0168b83c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g20f0168b83c_0_8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0f0168b83c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20f0168b83c_0_8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0f0168b83c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g20f0168b83c_0_8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0f0168b83c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g20f0168b83c_0_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0168b83c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20f0168b83c_0_8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0f0168b83c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0f0168b83c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0f0168b83c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20f0168b83c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0f0168b83c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20f0168b83c_0_8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0f0168b83c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20f0168b83c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0f0168b83c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20f0168b83c_0_8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1">
  <p:cSld name="SECTION_HEADER_1_3">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2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2-B 2">
  <p:cSld name="SECTION_HEADER_1_4">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78"/>
        <p:cNvGrpSpPr/>
        <p:nvPr/>
      </p:nvGrpSpPr>
      <p:grpSpPr>
        <a:xfrm>
          <a:off x="0" y="0"/>
          <a:ext cx="0" cy="0"/>
          <a:chOff x="0" y="0"/>
          <a:chExt cx="0" cy="0"/>
        </a:xfrm>
      </p:grpSpPr>
      <p:pic>
        <p:nvPicPr>
          <p:cNvPr id="79" name="Google Shape;79;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65.jp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9.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link.springer.com/article/10.1007/s10619-020-07310-1"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0.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68.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5.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8.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www.techopedia.com/definition/29093/newsql"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1.xml"/><Relationship Id="rId1" Type="http://schemas.openxmlformats.org/officeDocument/2006/relationships/slideLayout" Target="../slideLayouts/slideLayout11.xml"/><Relationship Id="rId4" Type="http://schemas.openxmlformats.org/officeDocument/2006/relationships/hyperlink" Target="https://www.w3schools.com/sql/trysql.asp?filename=trysql_op_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docs.microsoft.com/en-us/azure/azure-sql/database/sql-database-paas-overvie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www.oracle.com/database/what-is-database/" TargetMode="Externa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hyperlink" Target="https://www.w3schools.com/sql/trysql.asp?filename=trysql_op_in" TargetMode="External"/><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dzone.com/articles/spanner-globally-distributed"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8"/>
          <p:cNvSpPr txBox="1"/>
          <p:nvPr/>
        </p:nvSpPr>
        <p:spPr>
          <a:xfrm>
            <a:off x="1461300" y="2252975"/>
            <a:ext cx="6221400" cy="2401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Fundamentos de bases de datos &amp; Lenguaje Estructurado de consulta SQL (parte I)</a:t>
            </a:r>
            <a:endParaRPr sz="4000" b="1" i="0" u="none" strike="noStrike" cap="none">
              <a:solidFill>
                <a:srgbClr val="EAFF6A"/>
              </a:solidFill>
              <a:latin typeface="DM Sans"/>
              <a:ea typeface="DM Sans"/>
              <a:cs typeface="DM Sans"/>
              <a:sym typeface="DM Sans"/>
            </a:endParaRPr>
          </a:p>
        </p:txBody>
      </p:sp>
      <p:sp>
        <p:nvSpPr>
          <p:cNvPr id="85" name="Google Shape;85;p2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DM Sans"/>
                <a:ea typeface="DM Sans"/>
                <a:cs typeface="DM Sans"/>
                <a:sym typeface="DM Sans"/>
              </a:rPr>
              <a:t>Clase </a:t>
            </a:r>
            <a:r>
              <a:rPr lang="es" sz="1800" b="1">
                <a:solidFill>
                  <a:schemeClr val="dk1"/>
                </a:solidFill>
                <a:latin typeface="DM Sans"/>
                <a:ea typeface="DM Sans"/>
                <a:cs typeface="DM Sans"/>
                <a:sym typeface="DM Sans"/>
              </a:rPr>
              <a:t>8</a:t>
            </a:r>
            <a:r>
              <a:rPr lang="es" sz="1800" b="1" i="0" u="none" strike="noStrike" cap="none">
                <a:solidFill>
                  <a:schemeClr val="dk1"/>
                </a:solidFill>
                <a:latin typeface="DM Sans"/>
                <a:ea typeface="DM Sans"/>
                <a:cs typeface="DM Sans"/>
                <a:sym typeface="DM Sans"/>
              </a:rPr>
              <a:t>.</a:t>
            </a:r>
            <a:r>
              <a:rPr lang="es" sz="1800" b="0" i="0" u="none" strike="noStrike" cap="none">
                <a:solidFill>
                  <a:schemeClr val="dk1"/>
                </a:solidFill>
                <a:latin typeface="DM Sans"/>
                <a:ea typeface="DM Sans"/>
                <a:cs typeface="DM Sans"/>
                <a:sym typeface="DM Sans"/>
              </a:rPr>
              <a:t> </a:t>
            </a:r>
            <a:r>
              <a:rPr lang="es" sz="1800">
                <a:solidFill>
                  <a:schemeClr val="dk1"/>
                </a:solidFill>
                <a:latin typeface="DM Sans"/>
                <a:ea typeface="DM Sans"/>
                <a:cs typeface="DM Sans"/>
                <a:sym typeface="DM Sans"/>
              </a:rPr>
              <a:t>Bases de datos</a:t>
            </a:r>
            <a:endParaRPr sz="1600" b="0"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7"/>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SQL</a:t>
            </a:r>
            <a:endParaRPr sz="4000" b="1" i="0" u="none" strike="noStrike" cap="none">
              <a:solidFill>
                <a:schemeClr val="dk1"/>
              </a:solidFill>
              <a:latin typeface="DM Sans"/>
              <a:ea typeface="DM Sans"/>
              <a:cs typeface="DM Sans"/>
              <a:sym typeface="DM Sans"/>
            </a:endParaRPr>
          </a:p>
        </p:txBody>
      </p:sp>
      <p:pic>
        <p:nvPicPr>
          <p:cNvPr id="183" name="Google Shape;183;p37"/>
          <p:cNvPicPr preferRelativeResize="0"/>
          <p:nvPr/>
        </p:nvPicPr>
        <p:blipFill>
          <a:blip r:embed="rId3">
            <a:alphaModFix/>
          </a:blip>
          <a:stretch>
            <a:fillRect/>
          </a:stretch>
        </p:blipFill>
        <p:spPr>
          <a:xfrm>
            <a:off x="3326850" y="2546675"/>
            <a:ext cx="5377549" cy="2305425"/>
          </a:xfrm>
          <a:prstGeom prst="rect">
            <a:avLst/>
          </a:prstGeom>
          <a:noFill/>
          <a:ln>
            <a:noFill/>
          </a:ln>
        </p:spPr>
      </p:pic>
      <p:sp>
        <p:nvSpPr>
          <p:cNvPr id="184" name="Google Shape;184;p37"/>
          <p:cNvSpPr txBox="1"/>
          <p:nvPr/>
        </p:nvSpPr>
        <p:spPr>
          <a:xfrm>
            <a:off x="641575" y="1318625"/>
            <a:ext cx="3440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 basa en el modelo de datos relacionales, que almacena datos en forma de filas (tupla) y columnas (atributos), y juntos forman una tabla (relación). Utiliza SQL para almacenar, manipular y mantener los datos. Inventado por EF Codd en 1970.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85" name="Google Shape;185;p37"/>
          <p:cNvSpPr txBox="1"/>
          <p:nvPr/>
        </p:nvSpPr>
        <p:spPr>
          <a:xfrm>
            <a:off x="4361525" y="13186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Algunos ejemplos de bases de datos relacionales son MySQL, Microsoft SQL Server, Oracle, etc.</a:t>
            </a:r>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2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11" name="Google Shape;911;p12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12" name="Google Shape;912;p126"/>
          <p:cNvSpPr txBox="1"/>
          <p:nvPr/>
        </p:nvSpPr>
        <p:spPr>
          <a:xfrm>
            <a:off x="563850" y="1347675"/>
            <a:ext cx="7134900" cy="314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En toda cláusula WHERE, es posible </a:t>
            </a:r>
            <a:r>
              <a:rPr lang="es" sz="1350" i="1">
                <a:solidFill>
                  <a:srgbClr val="000000"/>
                </a:solidFill>
                <a:latin typeface="DM Sans"/>
                <a:ea typeface="DM Sans"/>
                <a:cs typeface="DM Sans"/>
                <a:sym typeface="DM Sans"/>
              </a:rPr>
              <a:t>filtrar por varias condiciones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mediante los operadores </a:t>
            </a:r>
            <a:r>
              <a:rPr lang="es" sz="1350" b="1">
                <a:solidFill>
                  <a:srgbClr val="000000"/>
                </a:solidFill>
                <a:latin typeface="DM Sans"/>
                <a:ea typeface="DM Sans"/>
                <a:cs typeface="DM Sans"/>
                <a:sym typeface="DM Sans"/>
              </a:rPr>
              <a:t>AND</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OR.</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Por ejemplo:</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  Price</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AND Price &lt; 20; </a:t>
            </a:r>
            <a:br>
              <a:rPr lang="es" sz="1350">
                <a:solidFill>
                  <a:srgbClr val="FFFFFF"/>
                </a:solidFill>
                <a:highlight>
                  <a:srgbClr val="595959"/>
                </a:highlight>
                <a:latin typeface="DM Sans"/>
                <a:ea typeface="DM Sans"/>
                <a:cs typeface="DM Sans"/>
                <a:sym typeface="DM Sans"/>
              </a:rPr>
            </a:b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p.ProductID, p.ProductName, p.CategoryID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 AS p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p.CategoryID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	OR p.CategoryID = 7;</a:t>
            </a:r>
            <a:endParaRPr sz="1350">
              <a:solidFill>
                <a:srgbClr val="FFFFFF"/>
              </a:solidFill>
              <a:highlight>
                <a:srgbClr val="595959"/>
              </a:highlight>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27"/>
          <p:cNvSpPr txBox="1"/>
          <p:nvPr/>
        </p:nvSpPr>
        <p:spPr>
          <a:xfrm>
            <a:off x="501450" y="788825"/>
            <a:ext cx="8141100" cy="725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900" b="1">
                <a:solidFill>
                  <a:schemeClr val="dk1"/>
                </a:solidFill>
                <a:latin typeface="DM Sans"/>
                <a:ea typeface="DM Sans"/>
                <a:cs typeface="DM Sans"/>
                <a:sym typeface="DM Sans"/>
              </a:rPr>
              <a:t>SELECT ejemplos </a:t>
            </a:r>
            <a:endParaRPr sz="3900" b="1" i="0" u="none" strike="noStrike" cap="none">
              <a:solidFill>
                <a:schemeClr val="dk1"/>
              </a:solidFill>
              <a:latin typeface="DM Sans"/>
              <a:ea typeface="DM Sans"/>
              <a:cs typeface="DM Sans"/>
              <a:sym typeface="DM Sans"/>
            </a:endParaRPr>
          </a:p>
        </p:txBody>
      </p:sp>
      <p:sp>
        <p:nvSpPr>
          <p:cNvPr id="918" name="Google Shape;918;p127"/>
          <p:cNvSpPr txBox="1"/>
          <p:nvPr/>
        </p:nvSpPr>
        <p:spPr>
          <a:xfrm>
            <a:off x="838656" y="2076296"/>
            <a:ext cx="25644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=5</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sp>
        <p:nvSpPr>
          <p:cNvPr id="919" name="Google Shape;919;p127"/>
          <p:cNvSpPr txBox="1"/>
          <p:nvPr/>
        </p:nvSpPr>
        <p:spPr>
          <a:xfrm>
            <a:off x="3890932" y="1597273"/>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20" name="Google Shape;920;p127"/>
          <p:cNvSpPr txBox="1"/>
          <p:nvPr/>
        </p:nvSpPr>
        <p:spPr>
          <a:xfrm>
            <a:off x="838656" y="17654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1</a:t>
            </a:r>
            <a:endParaRPr sz="1200" b="1">
              <a:solidFill>
                <a:srgbClr val="000000"/>
              </a:solidFill>
              <a:latin typeface="DM Sans"/>
              <a:ea typeface="DM Sans"/>
              <a:cs typeface="DM Sans"/>
              <a:sym typeface="DM Sans"/>
            </a:endParaRPr>
          </a:p>
        </p:txBody>
      </p:sp>
      <p:pic>
        <p:nvPicPr>
          <p:cNvPr id="921" name="Google Shape;921;p127"/>
          <p:cNvPicPr preferRelativeResize="0"/>
          <p:nvPr/>
        </p:nvPicPr>
        <p:blipFill rotWithShape="1">
          <a:blip r:embed="rId3">
            <a:alphaModFix/>
          </a:blip>
          <a:srcRect/>
          <a:stretch/>
        </p:blipFill>
        <p:spPr>
          <a:xfrm>
            <a:off x="3890932" y="1882287"/>
            <a:ext cx="4694099" cy="1378937"/>
          </a:xfrm>
          <a:prstGeom prst="rect">
            <a:avLst/>
          </a:prstGeom>
          <a:noFill/>
          <a:ln>
            <a:noFill/>
          </a:ln>
        </p:spPr>
      </p:pic>
      <p:sp>
        <p:nvSpPr>
          <p:cNvPr id="922" name="Google Shape;922;p127"/>
          <p:cNvSpPr txBox="1"/>
          <p:nvPr/>
        </p:nvSpPr>
        <p:spPr>
          <a:xfrm>
            <a:off x="838656" y="281819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2</a:t>
            </a:r>
            <a:endParaRPr sz="1200" b="1">
              <a:solidFill>
                <a:srgbClr val="000000"/>
              </a:solidFill>
              <a:latin typeface="DM Sans"/>
              <a:ea typeface="DM Sans"/>
              <a:cs typeface="DM Sans"/>
              <a:sym typeface="DM Sans"/>
            </a:endParaRPr>
          </a:p>
        </p:txBody>
      </p:sp>
      <p:sp>
        <p:nvSpPr>
          <p:cNvPr id="923" name="Google Shape;923;p127"/>
          <p:cNvSpPr txBox="1"/>
          <p:nvPr/>
        </p:nvSpPr>
        <p:spPr>
          <a:xfrm>
            <a:off x="838655" y="3228574"/>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=1 OR 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ProductName = 'Chais' </a:t>
            </a:r>
            <a:r>
              <a:rPr lang="es" sz="1200">
                <a:solidFill>
                  <a:srgbClr val="4285F4"/>
                </a:solidFill>
                <a:latin typeface="DM Sans"/>
                <a:ea typeface="DM Sans"/>
                <a:cs typeface="DM Sans"/>
                <a:sym typeface="DM Sans"/>
              </a:rPr>
              <a:t>OR</a:t>
            </a:r>
            <a:r>
              <a:rPr lang="es" sz="1200">
                <a:solidFill>
                  <a:srgbClr val="000000"/>
                </a:solidFill>
                <a:latin typeface="DM Sans"/>
                <a:ea typeface="DM Sans"/>
                <a:cs typeface="DM Sans"/>
                <a:sym typeface="DM Sans"/>
              </a:rPr>
              <a:t> ProductName= 'Inlagd Sill'</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grpSp>
        <p:nvGrpSpPr>
          <p:cNvPr id="924" name="Google Shape;924;p127"/>
          <p:cNvGrpSpPr/>
          <p:nvPr/>
        </p:nvGrpSpPr>
        <p:grpSpPr>
          <a:xfrm>
            <a:off x="838644" y="433776"/>
            <a:ext cx="449030" cy="500088"/>
            <a:chOff x="473351" y="619523"/>
            <a:chExt cx="738900" cy="738900"/>
          </a:xfrm>
        </p:grpSpPr>
        <p:sp>
          <p:nvSpPr>
            <p:cNvPr id="925" name="Google Shape;925;p12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6" name="Google Shape;926;p127"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27" name="Google Shape;927;p12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28"/>
          <p:cNvSpPr txBox="1"/>
          <p:nvPr/>
        </p:nvSpPr>
        <p:spPr>
          <a:xfrm>
            <a:off x="527700" y="789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sp>
        <p:nvSpPr>
          <p:cNvPr id="933" name="Google Shape;933;p128"/>
          <p:cNvSpPr txBox="1"/>
          <p:nvPr/>
        </p:nvSpPr>
        <p:spPr>
          <a:xfrm>
            <a:off x="3890932" y="1401498"/>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34" name="Google Shape;934;p128"/>
          <p:cNvSpPr txBox="1"/>
          <p:nvPr/>
        </p:nvSpPr>
        <p:spPr>
          <a:xfrm>
            <a:off x="838656" y="15226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3</a:t>
            </a:r>
            <a:endParaRPr sz="1200" b="1">
              <a:solidFill>
                <a:srgbClr val="000000"/>
              </a:solidFill>
              <a:latin typeface="DM Sans"/>
              <a:ea typeface="DM Sans"/>
              <a:cs typeface="DM Sans"/>
              <a:sym typeface="DM Sans"/>
            </a:endParaRPr>
          </a:p>
        </p:txBody>
      </p:sp>
      <p:pic>
        <p:nvPicPr>
          <p:cNvPr id="935" name="Google Shape;935;p128"/>
          <p:cNvPicPr preferRelativeResize="0"/>
          <p:nvPr/>
        </p:nvPicPr>
        <p:blipFill rotWithShape="1">
          <a:blip r:embed="rId3">
            <a:alphaModFix/>
          </a:blip>
          <a:srcRect/>
          <a:stretch/>
        </p:blipFill>
        <p:spPr>
          <a:xfrm>
            <a:off x="3864907" y="1665025"/>
            <a:ext cx="4694099" cy="1378937"/>
          </a:xfrm>
          <a:prstGeom prst="rect">
            <a:avLst/>
          </a:prstGeom>
          <a:noFill/>
          <a:ln>
            <a:noFill/>
          </a:ln>
        </p:spPr>
      </p:pic>
      <p:sp>
        <p:nvSpPr>
          <p:cNvPr id="936" name="Google Shape;936;p128"/>
          <p:cNvSpPr txBox="1"/>
          <p:nvPr/>
        </p:nvSpPr>
        <p:spPr>
          <a:xfrm>
            <a:off x="838656" y="327734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4</a:t>
            </a:r>
            <a:endParaRPr sz="1200" b="1">
              <a:solidFill>
                <a:srgbClr val="000000"/>
              </a:solidFill>
              <a:latin typeface="DM Sans"/>
              <a:ea typeface="DM Sans"/>
              <a:cs typeface="DM Sans"/>
              <a:sym typeface="DM Sans"/>
            </a:endParaRPr>
          </a:p>
        </p:txBody>
      </p:sp>
      <p:sp>
        <p:nvSpPr>
          <p:cNvPr id="937" name="Google Shape;937;p128"/>
          <p:cNvSpPr txBox="1"/>
          <p:nvPr/>
        </p:nvSpPr>
        <p:spPr>
          <a:xfrm>
            <a:off x="838641" y="1815710"/>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=1 OR 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ProductName = 'Chais' </a:t>
            </a:r>
            <a:r>
              <a:rPr lang="es" sz="1200">
                <a:solidFill>
                  <a:srgbClr val="4285F4"/>
                </a:solidFill>
                <a:latin typeface="DM Sans"/>
                <a:ea typeface="DM Sans"/>
                <a:cs typeface="DM Sans"/>
                <a:sym typeface="DM Sans"/>
              </a:rPr>
              <a:t>OR</a:t>
            </a:r>
            <a:r>
              <a:rPr lang="es" sz="1200">
                <a:solidFill>
                  <a:srgbClr val="000000"/>
                </a:solidFill>
                <a:latin typeface="DM Sans"/>
                <a:ea typeface="DM Sans"/>
                <a:cs typeface="DM Sans"/>
                <a:sym typeface="DM Sans"/>
              </a:rPr>
              <a:t> ProductName= 'Inlagd Sill’)</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sp>
        <p:nvSpPr>
          <p:cNvPr id="938" name="Google Shape;938;p128"/>
          <p:cNvSpPr txBox="1"/>
          <p:nvPr/>
        </p:nvSpPr>
        <p:spPr>
          <a:xfrm>
            <a:off x="899113" y="3596215"/>
            <a:ext cx="33972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Price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Price &lt;20</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grpSp>
        <p:nvGrpSpPr>
          <p:cNvPr id="939" name="Google Shape;939;p128"/>
          <p:cNvGrpSpPr/>
          <p:nvPr/>
        </p:nvGrpSpPr>
        <p:grpSpPr>
          <a:xfrm>
            <a:off x="838644" y="433776"/>
            <a:ext cx="449030" cy="500088"/>
            <a:chOff x="473351" y="619523"/>
            <a:chExt cx="738900" cy="738900"/>
          </a:xfrm>
        </p:grpSpPr>
        <p:sp>
          <p:nvSpPr>
            <p:cNvPr id="940" name="Google Shape;940;p12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1" name="Google Shape;941;p12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42" name="Google Shape;942;p128"/>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9"/>
          <p:cNvSpPr txBox="1"/>
          <p:nvPr/>
        </p:nvSpPr>
        <p:spPr>
          <a:xfrm>
            <a:off x="501450" y="7975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SELECT-Alias ejemplos </a:t>
            </a:r>
            <a:endParaRPr sz="4000" b="1" i="0" u="none" strike="noStrike" cap="none">
              <a:solidFill>
                <a:schemeClr val="dk1"/>
              </a:solidFill>
              <a:latin typeface="DM Sans"/>
              <a:ea typeface="DM Sans"/>
              <a:cs typeface="DM Sans"/>
              <a:sym typeface="DM Sans"/>
            </a:endParaRPr>
          </a:p>
        </p:txBody>
      </p:sp>
      <p:sp>
        <p:nvSpPr>
          <p:cNvPr id="948" name="Google Shape;948;p129"/>
          <p:cNvSpPr txBox="1"/>
          <p:nvPr/>
        </p:nvSpPr>
        <p:spPr>
          <a:xfrm>
            <a:off x="771081" y="1743921"/>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p.ProductID, p.ProductName, p.CategoryID</a:t>
            </a:r>
            <a:endParaRPr sz="1100">
              <a:solidFill>
                <a:srgbClr val="00000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EEFF41"/>
                </a:solidFill>
                <a:latin typeface="DM Sans"/>
                <a:ea typeface="DM Sans"/>
                <a:cs typeface="DM Sans"/>
                <a:sym typeface="DM Sans"/>
              </a:rPr>
              <a:t>Products</a:t>
            </a:r>
            <a:r>
              <a:rPr lang="es" sz="1100">
                <a:solidFill>
                  <a:srgbClr val="0070C0"/>
                </a:solidFill>
                <a:latin typeface="DM Sans"/>
                <a:ea typeface="DM Sans"/>
                <a:cs typeface="DM Sans"/>
                <a:sym typeface="DM Sans"/>
              </a:rPr>
              <a:t> AS </a:t>
            </a:r>
            <a:r>
              <a:rPr lang="es" sz="1100">
                <a:solidFill>
                  <a:srgbClr val="000000"/>
                </a:solidFill>
                <a:latin typeface="DM Sans"/>
                <a:ea typeface="DM Sans"/>
                <a:cs typeface="DM Sans"/>
                <a:sym typeface="DM Sans"/>
              </a:rPr>
              <a:t>p</a:t>
            </a:r>
            <a:r>
              <a:rPr lang="es" sz="1100">
                <a:solidFill>
                  <a:srgbClr val="0070C0"/>
                </a:solidFill>
                <a:latin typeface="DM Sans"/>
                <a:ea typeface="DM Sans"/>
                <a:cs typeface="DM Sans"/>
                <a:sym typeface="DM Sans"/>
              </a:rPr>
              <a:t>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p.CategoryID = 5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OR </a:t>
            </a:r>
            <a:r>
              <a:rPr lang="es" sz="1100">
                <a:solidFill>
                  <a:srgbClr val="000000"/>
                </a:solidFill>
                <a:latin typeface="DM Sans"/>
                <a:ea typeface="DM Sans"/>
                <a:cs typeface="DM Sans"/>
                <a:sym typeface="DM Sans"/>
              </a:rPr>
              <a:t>p.CategoryID = 7</a:t>
            </a:r>
            <a:endParaRPr sz="1100">
              <a:solidFill>
                <a:srgbClr val="000000"/>
              </a:solidFill>
              <a:latin typeface="DM Sans"/>
              <a:ea typeface="DM Sans"/>
              <a:cs typeface="DM Sans"/>
              <a:sym typeface="DM Sans"/>
            </a:endParaRPr>
          </a:p>
        </p:txBody>
      </p:sp>
      <p:sp>
        <p:nvSpPr>
          <p:cNvPr id="949" name="Google Shape;949;p129"/>
          <p:cNvSpPr txBox="1"/>
          <p:nvPr/>
        </p:nvSpPr>
        <p:spPr>
          <a:xfrm>
            <a:off x="3859998" y="1684683"/>
            <a:ext cx="41424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Estructura</a:t>
            </a:r>
            <a:endParaRPr sz="1100" b="1">
              <a:solidFill>
                <a:srgbClr val="000000"/>
              </a:solidFill>
              <a:latin typeface="DM Sans"/>
              <a:ea typeface="DM Sans"/>
              <a:cs typeface="DM Sans"/>
              <a:sym typeface="DM Sans"/>
            </a:endParaRPr>
          </a:p>
        </p:txBody>
      </p:sp>
      <p:sp>
        <p:nvSpPr>
          <p:cNvPr id="950" name="Google Shape;950;p129"/>
          <p:cNvSpPr txBox="1"/>
          <p:nvPr/>
        </p:nvSpPr>
        <p:spPr>
          <a:xfrm>
            <a:off x="853206" y="1459218"/>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1</a:t>
            </a:r>
            <a:endParaRPr sz="1100" b="1">
              <a:solidFill>
                <a:srgbClr val="000000"/>
              </a:solidFill>
              <a:latin typeface="DM Sans"/>
              <a:ea typeface="DM Sans"/>
              <a:cs typeface="DM Sans"/>
              <a:sym typeface="DM Sans"/>
            </a:endParaRPr>
          </a:p>
        </p:txBody>
      </p:sp>
      <p:pic>
        <p:nvPicPr>
          <p:cNvPr id="951" name="Google Shape;951;p129"/>
          <p:cNvPicPr preferRelativeResize="0"/>
          <p:nvPr/>
        </p:nvPicPr>
        <p:blipFill rotWithShape="1">
          <a:blip r:embed="rId3">
            <a:alphaModFix/>
          </a:blip>
          <a:srcRect/>
          <a:stretch/>
        </p:blipFill>
        <p:spPr>
          <a:xfrm>
            <a:off x="3797708" y="1963479"/>
            <a:ext cx="4694099" cy="1378937"/>
          </a:xfrm>
          <a:prstGeom prst="rect">
            <a:avLst/>
          </a:prstGeom>
          <a:noFill/>
          <a:ln>
            <a:noFill/>
          </a:ln>
        </p:spPr>
      </p:pic>
      <p:sp>
        <p:nvSpPr>
          <p:cNvPr id="952" name="Google Shape;952;p129"/>
          <p:cNvSpPr txBox="1"/>
          <p:nvPr/>
        </p:nvSpPr>
        <p:spPr>
          <a:xfrm>
            <a:off x="838656" y="3429323"/>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2</a:t>
            </a:r>
            <a:endParaRPr sz="1100" b="1">
              <a:solidFill>
                <a:srgbClr val="000000"/>
              </a:solidFill>
              <a:latin typeface="DM Sans"/>
              <a:ea typeface="DM Sans"/>
              <a:cs typeface="DM Sans"/>
              <a:sym typeface="DM Sans"/>
            </a:endParaRPr>
          </a:p>
        </p:txBody>
      </p:sp>
      <p:sp>
        <p:nvSpPr>
          <p:cNvPr id="953" name="Google Shape;953;p129"/>
          <p:cNvSpPr txBox="1"/>
          <p:nvPr/>
        </p:nvSpPr>
        <p:spPr>
          <a:xfrm>
            <a:off x="3927208" y="3674112"/>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3</a:t>
            </a:r>
            <a:endParaRPr sz="1100" b="1">
              <a:solidFill>
                <a:srgbClr val="000000"/>
              </a:solidFill>
              <a:latin typeface="DM Sans"/>
              <a:ea typeface="DM Sans"/>
              <a:cs typeface="DM Sans"/>
              <a:sym typeface="DM Sans"/>
            </a:endParaRPr>
          </a:p>
        </p:txBody>
      </p:sp>
      <p:sp>
        <p:nvSpPr>
          <p:cNvPr id="954" name="Google Shape;954;p129"/>
          <p:cNvSpPr txBox="1"/>
          <p:nvPr/>
        </p:nvSpPr>
        <p:spPr>
          <a:xfrm>
            <a:off x="3927208" y="3995886"/>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DISTINCT </a:t>
            </a:r>
            <a:r>
              <a:rPr lang="es" sz="1100">
                <a:solidFill>
                  <a:srgbClr val="000000"/>
                </a:solidFill>
                <a:latin typeface="DM Sans"/>
                <a:ea typeface="DM Sans"/>
                <a:cs typeface="DM Sans"/>
                <a:sym typeface="DM Sans"/>
              </a:rPr>
              <a:t>CustomerName</a:t>
            </a:r>
            <a:r>
              <a:rPr lang="es" sz="1100">
                <a:solidFill>
                  <a:srgbClr val="0070C0"/>
                </a:solidFill>
                <a:latin typeface="DM Sans"/>
                <a:ea typeface="DM Sans"/>
                <a:cs typeface="DM Sans"/>
                <a:sym typeface="DM Sans"/>
              </a:rPr>
              <a:t> FROM  </a:t>
            </a:r>
            <a:r>
              <a:rPr lang="es" sz="1100">
                <a:solidFill>
                  <a:srgbClr val="00B050"/>
                </a:solidFill>
                <a:latin typeface="DM Sans"/>
                <a:ea typeface="DM Sans"/>
                <a:cs typeface="DM Sans"/>
                <a:sym typeface="DM Sans"/>
              </a:rPr>
              <a:t>Customers </a:t>
            </a:r>
            <a:r>
              <a:rPr lang="es" sz="1100">
                <a:solidFill>
                  <a:srgbClr val="4285F4"/>
                </a:solidFill>
                <a:latin typeface="DM Sans"/>
                <a:ea typeface="DM Sans"/>
                <a:cs typeface="DM Sans"/>
                <a:sym typeface="DM Sans"/>
              </a:rPr>
              <a:t>ORDER BY </a:t>
            </a:r>
            <a:r>
              <a:rPr lang="es" sz="1100">
                <a:solidFill>
                  <a:srgbClr val="000000"/>
                </a:solidFill>
                <a:latin typeface="DM Sans"/>
                <a:ea typeface="DM Sans"/>
                <a:cs typeface="DM Sans"/>
                <a:sym typeface="DM Sans"/>
              </a:rPr>
              <a:t>CustomerName, Address, City</a:t>
            </a:r>
            <a:r>
              <a:rPr lang="es" sz="1100">
                <a:solidFill>
                  <a:srgbClr val="0070C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955" name="Google Shape;955;p129"/>
          <p:cNvSpPr txBox="1"/>
          <p:nvPr/>
        </p:nvSpPr>
        <p:spPr>
          <a:xfrm>
            <a:off x="838650" y="3674100"/>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p.ProductID, p.ProductName, p.CategoryID</a:t>
            </a:r>
            <a:endParaRPr sz="1100">
              <a:solidFill>
                <a:srgbClr val="00000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EEFF41"/>
                </a:solidFill>
                <a:latin typeface="DM Sans"/>
                <a:ea typeface="DM Sans"/>
                <a:cs typeface="DM Sans"/>
                <a:sym typeface="DM Sans"/>
              </a:rPr>
              <a:t>Products</a:t>
            </a:r>
            <a:r>
              <a:rPr lang="es" sz="1100">
                <a:solidFill>
                  <a:srgbClr val="0070C0"/>
                </a:solidFill>
                <a:latin typeface="DM Sans"/>
                <a:ea typeface="DM Sans"/>
                <a:cs typeface="DM Sans"/>
                <a:sym typeface="DM Sans"/>
              </a:rPr>
              <a:t> AS </a:t>
            </a:r>
            <a:r>
              <a:rPr lang="es" sz="1100">
                <a:solidFill>
                  <a:srgbClr val="000000"/>
                </a:solidFill>
                <a:latin typeface="DM Sans"/>
                <a:ea typeface="DM Sans"/>
                <a:cs typeface="DM Sans"/>
                <a:sym typeface="DM Sans"/>
              </a:rPr>
              <a:t>p</a:t>
            </a:r>
            <a:r>
              <a:rPr lang="es" sz="1100">
                <a:solidFill>
                  <a:srgbClr val="0070C0"/>
                </a:solidFill>
                <a:latin typeface="DM Sans"/>
                <a:ea typeface="DM Sans"/>
                <a:cs typeface="DM Sans"/>
                <a:sym typeface="DM Sans"/>
              </a:rPr>
              <a:t>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p.CategoryID = 5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AND </a:t>
            </a:r>
            <a:r>
              <a:rPr lang="es" sz="1100">
                <a:solidFill>
                  <a:srgbClr val="000000"/>
                </a:solidFill>
                <a:latin typeface="DM Sans"/>
                <a:ea typeface="DM Sans"/>
                <a:cs typeface="DM Sans"/>
                <a:sym typeface="DM Sans"/>
              </a:rPr>
              <a:t>p.CategoryID = 7</a:t>
            </a:r>
            <a:endParaRPr sz="1100">
              <a:solidFill>
                <a:srgbClr val="000000"/>
              </a:solidFill>
              <a:latin typeface="DM Sans"/>
              <a:ea typeface="DM Sans"/>
              <a:cs typeface="DM Sans"/>
              <a:sym typeface="DM Sans"/>
            </a:endParaRPr>
          </a:p>
        </p:txBody>
      </p:sp>
      <p:pic>
        <p:nvPicPr>
          <p:cNvPr id="956" name="Google Shape;956;p129"/>
          <p:cNvPicPr preferRelativeResize="0"/>
          <p:nvPr/>
        </p:nvPicPr>
        <p:blipFill rotWithShape="1">
          <a:blip r:embed="rId4">
            <a:alphaModFix/>
          </a:blip>
          <a:srcRect/>
          <a:stretch/>
        </p:blipFill>
        <p:spPr>
          <a:xfrm>
            <a:off x="1007400" y="2714278"/>
            <a:ext cx="553525" cy="553525"/>
          </a:xfrm>
          <a:prstGeom prst="rect">
            <a:avLst/>
          </a:prstGeom>
          <a:noFill/>
          <a:ln>
            <a:noFill/>
          </a:ln>
        </p:spPr>
      </p:pic>
      <p:sp>
        <p:nvSpPr>
          <p:cNvPr id="957" name="Google Shape;957;p129"/>
          <p:cNvSpPr txBox="1"/>
          <p:nvPr/>
        </p:nvSpPr>
        <p:spPr>
          <a:xfrm>
            <a:off x="1604226" y="2787050"/>
            <a:ext cx="17742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chemeClr val="dk1"/>
                </a:solidFill>
                <a:highlight>
                  <a:srgbClr val="EAFF6A"/>
                </a:highlight>
                <a:latin typeface="DM Sans"/>
                <a:ea typeface="DM Sans"/>
                <a:cs typeface="DM Sans"/>
                <a:sym typeface="DM Sans"/>
              </a:rPr>
              <a:t>¿Qué pasa si tenemos el código de abajo?</a:t>
            </a:r>
            <a:endParaRPr sz="1100" b="1">
              <a:solidFill>
                <a:schemeClr val="dk1"/>
              </a:solidFill>
              <a:highlight>
                <a:srgbClr val="EAFF6A"/>
              </a:highlight>
              <a:latin typeface="DM Sans"/>
              <a:ea typeface="DM Sans"/>
              <a:cs typeface="DM Sans"/>
              <a:sym typeface="DM Sans"/>
            </a:endParaRPr>
          </a:p>
        </p:txBody>
      </p:sp>
      <p:grpSp>
        <p:nvGrpSpPr>
          <p:cNvPr id="958" name="Google Shape;958;p129"/>
          <p:cNvGrpSpPr/>
          <p:nvPr/>
        </p:nvGrpSpPr>
        <p:grpSpPr>
          <a:xfrm>
            <a:off x="838644" y="433776"/>
            <a:ext cx="449030" cy="500088"/>
            <a:chOff x="473351" y="619523"/>
            <a:chExt cx="738900" cy="738900"/>
          </a:xfrm>
        </p:grpSpPr>
        <p:sp>
          <p:nvSpPr>
            <p:cNvPr id="959" name="Google Shape;959;p12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0" name="Google Shape;960;p129"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961" name="Google Shape;961;p12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3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3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972" name="Google Shape;972;p131"/>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973" name="Google Shape;973;p131"/>
          <p:cNvGraphicFramePr/>
          <p:nvPr/>
        </p:nvGraphicFramePr>
        <p:xfrm>
          <a:off x="618975" y="1547413"/>
          <a:ext cx="3000000" cy="3000000"/>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BETWEEN</a:t>
                      </a:r>
                      <a:endParaRPr sz="2000" b="1"/>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IN</a:t>
                      </a:r>
                      <a:endParaRPr sz="2000" b="1">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IS NULL</a:t>
                      </a:r>
                      <a:endParaRPr sz="2000" b="1"/>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LIKE</a:t>
                      </a:r>
                      <a:endParaRPr sz="2000" b="1">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974" name="Google Shape;974;p131"/>
          <p:cNvSpPr txBox="1"/>
          <p:nvPr/>
        </p:nvSpPr>
        <p:spPr>
          <a:xfrm>
            <a:off x="3854375" y="1471225"/>
            <a:ext cx="43986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columna están </a:t>
            </a:r>
            <a:r>
              <a:rPr lang="es" sz="1350" b="1">
                <a:solidFill>
                  <a:srgbClr val="000000"/>
                </a:solidFill>
                <a:latin typeface="DM Sans"/>
                <a:ea typeface="DM Sans"/>
                <a:cs typeface="DM Sans"/>
                <a:sym typeface="DM Sans"/>
              </a:rPr>
              <a:t>entre los dos valores</a:t>
            </a:r>
            <a:r>
              <a:rPr lang="es" sz="1350">
                <a:solidFill>
                  <a:srgbClr val="000000"/>
                </a:solidFill>
                <a:latin typeface="DM Sans"/>
                <a:ea typeface="DM Sans"/>
                <a:cs typeface="DM Sans"/>
                <a:sym typeface="DM Sans"/>
              </a:rPr>
              <a:t> dados.</a:t>
            </a:r>
            <a:endParaRPr sz="1350">
              <a:latin typeface="DM Sans"/>
              <a:ea typeface="DM Sans"/>
              <a:cs typeface="DM Sans"/>
              <a:sym typeface="DM Sans"/>
            </a:endParaRPr>
          </a:p>
        </p:txBody>
      </p:sp>
      <p:sp>
        <p:nvSpPr>
          <p:cNvPr id="975" name="Google Shape;975;p131"/>
          <p:cNvSpPr txBox="1"/>
          <p:nvPr/>
        </p:nvSpPr>
        <p:spPr>
          <a:xfrm>
            <a:off x="3854375" y="2119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determinada columna </a:t>
            </a:r>
            <a:r>
              <a:rPr lang="es" sz="1350" b="1">
                <a:solidFill>
                  <a:srgbClr val="000000"/>
                </a:solidFill>
                <a:latin typeface="DM Sans"/>
                <a:ea typeface="DM Sans"/>
                <a:cs typeface="DM Sans"/>
                <a:sym typeface="DM Sans"/>
              </a:rPr>
              <a:t>están en un determinado conjunto de valores</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
        <p:nvSpPr>
          <p:cNvPr id="976" name="Google Shape;976;p131"/>
          <p:cNvSpPr txBox="1"/>
          <p:nvPr/>
        </p:nvSpPr>
        <p:spPr>
          <a:xfrm>
            <a:off x="3854375" y="3415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un determinado campo de tipo CHAR o VARCHAR </a:t>
            </a:r>
            <a:r>
              <a:rPr lang="es" sz="1350" b="1">
                <a:solidFill>
                  <a:srgbClr val="000000"/>
                </a:solidFill>
                <a:latin typeface="DM Sans"/>
                <a:ea typeface="DM Sans"/>
                <a:cs typeface="DM Sans"/>
                <a:sym typeface="DM Sans"/>
              </a:rPr>
              <a:t>cumple con un patrón determinado.</a:t>
            </a:r>
            <a:endParaRPr sz="1350" b="1">
              <a:latin typeface="DM Sans"/>
              <a:ea typeface="DM Sans"/>
              <a:cs typeface="DM Sans"/>
              <a:sym typeface="DM Sans"/>
            </a:endParaRPr>
          </a:p>
        </p:txBody>
      </p:sp>
      <p:sp>
        <p:nvSpPr>
          <p:cNvPr id="977" name="Google Shape;977;p131"/>
          <p:cNvSpPr txBox="1"/>
          <p:nvPr/>
        </p:nvSpPr>
        <p:spPr>
          <a:xfrm>
            <a:off x="3854375" y="3015025"/>
            <a:ext cx="4398600" cy="392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el </a:t>
            </a:r>
            <a:r>
              <a:rPr lang="es" sz="1350" b="1">
                <a:solidFill>
                  <a:srgbClr val="000000"/>
                </a:solidFill>
                <a:latin typeface="DM Sans"/>
                <a:ea typeface="DM Sans"/>
                <a:cs typeface="DM Sans"/>
                <a:sym typeface="DM Sans"/>
              </a:rPr>
              <a:t>campo está vacío</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3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BETWEEN, IN ejemplos </a:t>
            </a:r>
            <a:endParaRPr sz="4000" b="1" i="0" u="none" strike="noStrike" cap="none">
              <a:solidFill>
                <a:schemeClr val="dk1"/>
              </a:solidFill>
              <a:latin typeface="DM Sans"/>
              <a:ea typeface="DM Sans"/>
              <a:cs typeface="DM Sans"/>
              <a:sym typeface="DM Sans"/>
            </a:endParaRPr>
          </a:p>
        </p:txBody>
      </p:sp>
      <p:pic>
        <p:nvPicPr>
          <p:cNvPr id="983" name="Google Shape;983;p13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84" name="Google Shape;984;p132"/>
          <p:cNvSpPr txBox="1"/>
          <p:nvPr/>
        </p:nvSpPr>
        <p:spPr>
          <a:xfrm>
            <a:off x="555525" y="1542125"/>
            <a:ext cx="77541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BETWEEN: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Por ejemplo, puede ser útil para consultar un rango de productos</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latin typeface="DM Sans"/>
              <a:ea typeface="DM Sans"/>
              <a:cs typeface="DM Sans"/>
              <a:sym typeface="DM Sans"/>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 </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ProductID BETWEEN 3 AND 15;</a:t>
            </a:r>
            <a:endParaRPr sz="1350">
              <a:solidFill>
                <a:srgbClr val="FFFFFF"/>
              </a:solidFill>
              <a:highlight>
                <a:srgbClr val="595959"/>
              </a:highlight>
            </a:endParaRPr>
          </a:p>
        </p:txBody>
      </p:sp>
      <p:sp>
        <p:nvSpPr>
          <p:cNvPr id="985" name="Google Shape;985;p132"/>
          <p:cNvSpPr txBox="1"/>
          <p:nvPr/>
        </p:nvSpPr>
        <p:spPr>
          <a:xfrm>
            <a:off x="629625" y="3247625"/>
            <a:ext cx="768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IN: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Es útil filtrar aquellos clientes que tienen un ID específico:</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CustomerID, CustomerName FROM Customers</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CustomerID IN (1, 7, 9);</a:t>
            </a:r>
            <a:endParaRPr sz="1350">
              <a:solidFill>
                <a:srgbClr val="FFFFFF"/>
              </a:solidFill>
              <a:highlight>
                <a:srgbClr val="595959"/>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3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1" name="Google Shape;991;p13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92" name="Google Shape;992;p133"/>
          <p:cNvSpPr txBox="1"/>
          <p:nvPr/>
        </p:nvSpPr>
        <p:spPr>
          <a:xfrm>
            <a:off x="556800" y="1560925"/>
            <a:ext cx="80304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Se puede utilizar para consultar aquellos productos que aún no tienen un precio asignado:</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latin typeface="DM Sans"/>
              <a:ea typeface="DM Sans"/>
              <a:cs typeface="DM Sans"/>
              <a:sym typeface="DM Sans"/>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 WHERE Price IS NULL;</a:t>
            </a:r>
            <a:endParaRPr sz="1350">
              <a:solidFill>
                <a:srgbClr val="000000"/>
              </a:solidFill>
              <a:latin typeface="Helvetica Neue Light"/>
              <a:ea typeface="Helvetica Neue Light"/>
              <a:cs typeface="Helvetica Neue Light"/>
              <a:sym typeface="Helvetica Neue Light"/>
            </a:endParaRPr>
          </a:p>
        </p:txBody>
      </p:sp>
      <p:sp>
        <p:nvSpPr>
          <p:cNvPr id="993" name="Google Shape;993;p133"/>
          <p:cNvSpPr txBox="1"/>
          <p:nvPr/>
        </p:nvSpPr>
        <p:spPr>
          <a:xfrm>
            <a:off x="556800" y="3041550"/>
            <a:ext cx="76857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O bien, para consultar únicamente aquellos productos que sí tienen un precio asignado:</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FFFFFF"/>
              </a:solidFill>
              <a:highlight>
                <a:srgbClr val="595959"/>
              </a:highlight>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a:t>
            </a:r>
            <a:endParaRPr sz="135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a:t>
            </a:r>
            <a:endParaRPr sz="135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Price IS NOT NULL;</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3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9" name="Google Shape;999;p13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00" name="Google Shape;1000;p134"/>
          <p:cNvSpPr txBox="1"/>
          <p:nvPr/>
        </p:nvSpPr>
        <p:spPr>
          <a:xfrm>
            <a:off x="658050" y="1678500"/>
            <a:ext cx="8096400" cy="1587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Resulta útil para buscar palabras clave en una determinada columna.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Verdana"/>
              <a:ea typeface="Verdana"/>
              <a:cs typeface="Verdana"/>
              <a:sym typeface="Verdana"/>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 FROM PRODUCTS</a:t>
            </a:r>
            <a:endParaRPr sz="135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ProductName LIKE 'Chef%';</a:t>
            </a:r>
            <a:endParaRPr sz="135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350">
              <a:solidFill>
                <a:srgbClr val="000000"/>
              </a:solidFill>
              <a:latin typeface="Verdana"/>
              <a:ea typeface="Verdana"/>
              <a:cs typeface="Verdana"/>
              <a:sym typeface="Verdana"/>
            </a:endParaRPr>
          </a:p>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Retornará sólo aquellos productos cuyo nombre comienza con ‘Chef’. 😉</a:t>
            </a:r>
            <a:endParaRPr sz="1350">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5"/>
          <p:cNvSpPr txBox="1"/>
          <p:nvPr/>
        </p:nvSpPr>
        <p:spPr>
          <a:xfrm>
            <a:off x="501450" y="7407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06" name="Google Shape;1006;p135"/>
          <p:cNvSpPr txBox="1"/>
          <p:nvPr/>
        </p:nvSpPr>
        <p:spPr>
          <a:xfrm>
            <a:off x="643305" y="2109042"/>
            <a:ext cx="28029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ProductID, ProductName</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ProductID</a:t>
            </a:r>
            <a:r>
              <a:rPr lang="es" sz="1100">
                <a:solidFill>
                  <a:srgbClr val="0070C0"/>
                </a:solidFill>
                <a:latin typeface="DM Sans"/>
                <a:ea typeface="DM Sans"/>
                <a:cs typeface="DM Sans"/>
                <a:sym typeface="DM Sans"/>
              </a:rPr>
              <a:t> BETWEEN</a:t>
            </a:r>
            <a:r>
              <a:rPr lang="es" sz="1100">
                <a:solidFill>
                  <a:srgbClr val="000000"/>
                </a:solidFill>
                <a:latin typeface="DM Sans"/>
                <a:ea typeface="DM Sans"/>
                <a:cs typeface="DM Sans"/>
                <a:sym typeface="DM Sans"/>
              </a:rPr>
              <a:t> 3 </a:t>
            </a:r>
            <a:r>
              <a:rPr lang="es" sz="1100">
                <a:solidFill>
                  <a:srgbClr val="0070C0"/>
                </a:solidFill>
                <a:latin typeface="DM Sans"/>
                <a:ea typeface="DM Sans"/>
                <a:cs typeface="DM Sans"/>
                <a:sym typeface="DM Sans"/>
              </a:rPr>
              <a:t>AND </a:t>
            </a:r>
            <a:r>
              <a:rPr lang="es" sz="1100">
                <a:solidFill>
                  <a:srgbClr val="000000"/>
                </a:solidFill>
                <a:latin typeface="DM Sans"/>
                <a:ea typeface="DM Sans"/>
                <a:cs typeface="DM Sans"/>
                <a:sym typeface="DM Sans"/>
              </a:rPr>
              <a:t>15</a:t>
            </a:r>
            <a:r>
              <a:rPr lang="es" sz="1100">
                <a:solidFill>
                  <a:srgbClr val="0070C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07" name="Google Shape;1007;p135"/>
          <p:cNvSpPr txBox="1"/>
          <p:nvPr/>
        </p:nvSpPr>
        <p:spPr>
          <a:xfrm>
            <a:off x="643306" y="1837506"/>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1008" name="Google Shape;1008;p135"/>
          <p:cNvSpPr txBox="1"/>
          <p:nvPr/>
        </p:nvSpPr>
        <p:spPr>
          <a:xfrm>
            <a:off x="643305" y="307912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2</a:t>
            </a:r>
            <a:endParaRPr sz="1350" b="1">
              <a:solidFill>
                <a:srgbClr val="000000"/>
              </a:solidFill>
              <a:latin typeface="DM Sans"/>
              <a:ea typeface="DM Sans"/>
              <a:cs typeface="DM Sans"/>
              <a:sym typeface="DM Sans"/>
            </a:endParaRPr>
          </a:p>
        </p:txBody>
      </p:sp>
      <p:sp>
        <p:nvSpPr>
          <p:cNvPr id="1009" name="Google Shape;1009;p135"/>
          <p:cNvSpPr txBox="1"/>
          <p:nvPr/>
        </p:nvSpPr>
        <p:spPr>
          <a:xfrm>
            <a:off x="643305" y="3402701"/>
            <a:ext cx="28029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4285F4"/>
                </a:solidFill>
                <a:latin typeface="DM Sans"/>
                <a:ea typeface="DM Sans"/>
                <a:cs typeface="DM Sans"/>
                <a:sym typeface="DM Sans"/>
              </a:rPr>
              <a:t>SELECT </a:t>
            </a:r>
            <a:r>
              <a:rPr lang="es" sz="1100">
                <a:solidFill>
                  <a:srgbClr val="000000"/>
                </a:solidFill>
                <a:latin typeface="DM Sans"/>
                <a:ea typeface="DM Sans"/>
                <a:cs typeface="DM Sans"/>
                <a:sym typeface="DM Sans"/>
              </a:rPr>
              <a:t>CustomerID, CustomerName </a:t>
            </a:r>
            <a:r>
              <a:rPr lang="es" sz="1100">
                <a:solidFill>
                  <a:srgbClr val="4285F4"/>
                </a:solidFill>
                <a:latin typeface="DM Sans"/>
                <a:ea typeface="DM Sans"/>
                <a:cs typeface="DM Sans"/>
                <a:sym typeface="DM Sans"/>
              </a:rPr>
              <a:t>FROM</a:t>
            </a:r>
            <a:r>
              <a:rPr lang="es" sz="1100">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solidFill>
                <a:srgbClr val="00B050"/>
              </a:solidFill>
              <a:latin typeface="DM Sans"/>
              <a:ea typeface="DM Sans"/>
              <a:cs typeface="DM Sans"/>
              <a:sym typeface="DM Sans"/>
            </a:endParaRPr>
          </a:p>
          <a:p>
            <a:pPr marL="0" marR="0" lvl="0" indent="0" algn="l" rtl="0">
              <a:spcBef>
                <a:spcPts val="0"/>
              </a:spcBef>
              <a:spcAft>
                <a:spcPts val="0"/>
              </a:spcAft>
              <a:buNone/>
            </a:pPr>
            <a:r>
              <a:rPr lang="es" sz="1100">
                <a:solidFill>
                  <a:srgbClr val="4285F4"/>
                </a:solidFill>
                <a:latin typeface="DM Sans"/>
                <a:ea typeface="DM Sans"/>
                <a:cs typeface="DM Sans"/>
                <a:sym typeface="DM Sans"/>
              </a:rPr>
              <a:t>WHERE</a:t>
            </a:r>
            <a:r>
              <a:rPr lang="es" sz="1100">
                <a:solidFill>
                  <a:srgbClr val="000000"/>
                </a:solidFill>
                <a:latin typeface="DM Sans"/>
                <a:ea typeface="DM Sans"/>
                <a:cs typeface="DM Sans"/>
                <a:sym typeface="DM Sans"/>
              </a:rPr>
              <a:t> CustomerID </a:t>
            </a:r>
            <a:r>
              <a:rPr lang="es" sz="1100">
                <a:solidFill>
                  <a:srgbClr val="4285F4"/>
                </a:solidFill>
                <a:latin typeface="DM Sans"/>
                <a:ea typeface="DM Sans"/>
                <a:cs typeface="DM Sans"/>
                <a:sym typeface="DM Sans"/>
              </a:rPr>
              <a:t>IN</a:t>
            </a:r>
            <a:r>
              <a:rPr lang="es" sz="1100">
                <a:solidFill>
                  <a:srgbClr val="000000"/>
                </a:solidFill>
                <a:latin typeface="DM Sans"/>
                <a:ea typeface="DM Sans"/>
                <a:cs typeface="DM Sans"/>
                <a:sym typeface="DM Sans"/>
              </a:rPr>
              <a:t> (1, 7, 9);</a:t>
            </a:r>
            <a:endParaRPr sz="1100">
              <a:solidFill>
                <a:srgbClr val="000000"/>
              </a:solidFill>
              <a:latin typeface="DM Sans"/>
              <a:ea typeface="DM Sans"/>
              <a:cs typeface="DM Sans"/>
              <a:sym typeface="DM Sans"/>
            </a:endParaRPr>
          </a:p>
          <a:p>
            <a:pPr marL="0" marR="0" lvl="0" indent="0" algn="l" rtl="0">
              <a:spcBef>
                <a:spcPts val="0"/>
              </a:spcBef>
              <a:spcAft>
                <a:spcPts val="0"/>
              </a:spcAft>
              <a:buNone/>
            </a:pPr>
            <a:r>
              <a:rPr lang="es" sz="1100">
                <a:solidFill>
                  <a:srgbClr val="000000"/>
                </a:solidFill>
                <a:latin typeface="DM Sans"/>
                <a:ea typeface="DM Sans"/>
                <a:cs typeface="DM Sans"/>
                <a:sym typeface="DM Sans"/>
              </a:rPr>
              <a:t/>
            </a:r>
            <a:br>
              <a:rPr lang="es" sz="1100">
                <a:solidFill>
                  <a:srgbClr val="000000"/>
                </a:solidFill>
                <a:latin typeface="DM Sans"/>
                <a:ea typeface="DM Sans"/>
                <a:cs typeface="DM Sans"/>
                <a:sym typeface="DM Sans"/>
              </a:rPr>
            </a:br>
            <a:endParaRPr sz="1100">
              <a:solidFill>
                <a:srgbClr val="000000"/>
              </a:solidFill>
              <a:latin typeface="DM Sans"/>
              <a:ea typeface="DM Sans"/>
              <a:cs typeface="DM Sans"/>
              <a:sym typeface="DM Sans"/>
            </a:endParaRPr>
          </a:p>
        </p:txBody>
      </p:sp>
      <p:sp>
        <p:nvSpPr>
          <p:cNvPr id="1010" name="Google Shape;1010;p135"/>
          <p:cNvSpPr txBox="1"/>
          <p:nvPr/>
        </p:nvSpPr>
        <p:spPr>
          <a:xfrm>
            <a:off x="3566348" y="2092183"/>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1" name="Google Shape;1011;p135"/>
          <p:cNvPicPr preferRelativeResize="0"/>
          <p:nvPr/>
        </p:nvPicPr>
        <p:blipFill rotWithShape="1">
          <a:blip r:embed="rId3">
            <a:alphaModFix/>
          </a:blip>
          <a:srcRect/>
          <a:stretch/>
        </p:blipFill>
        <p:spPr>
          <a:xfrm>
            <a:off x="3509119" y="2361493"/>
            <a:ext cx="4686954" cy="421540"/>
          </a:xfrm>
          <a:prstGeom prst="rect">
            <a:avLst/>
          </a:prstGeom>
          <a:noFill/>
          <a:ln>
            <a:noFill/>
          </a:ln>
        </p:spPr>
      </p:pic>
      <p:sp>
        <p:nvSpPr>
          <p:cNvPr id="1012" name="Google Shape;1012;p135"/>
          <p:cNvSpPr txBox="1"/>
          <p:nvPr/>
        </p:nvSpPr>
        <p:spPr>
          <a:xfrm>
            <a:off x="3566348" y="3118008"/>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3" name="Google Shape;1013;p135"/>
          <p:cNvPicPr preferRelativeResize="0"/>
          <p:nvPr/>
        </p:nvPicPr>
        <p:blipFill rotWithShape="1">
          <a:blip r:embed="rId3">
            <a:alphaModFix/>
          </a:blip>
          <a:srcRect/>
          <a:stretch/>
        </p:blipFill>
        <p:spPr>
          <a:xfrm>
            <a:off x="3509119" y="3387318"/>
            <a:ext cx="4686954" cy="421540"/>
          </a:xfrm>
          <a:prstGeom prst="rect">
            <a:avLst/>
          </a:prstGeom>
          <a:noFill/>
          <a:ln>
            <a:noFill/>
          </a:ln>
        </p:spPr>
      </p:pic>
      <p:grpSp>
        <p:nvGrpSpPr>
          <p:cNvPr id="1014" name="Google Shape;1014;p135"/>
          <p:cNvGrpSpPr/>
          <p:nvPr/>
        </p:nvGrpSpPr>
        <p:grpSpPr>
          <a:xfrm>
            <a:off x="838644" y="433776"/>
            <a:ext cx="449030" cy="500088"/>
            <a:chOff x="473351" y="619523"/>
            <a:chExt cx="738900" cy="738900"/>
          </a:xfrm>
        </p:grpSpPr>
        <p:sp>
          <p:nvSpPr>
            <p:cNvPr id="1015" name="Google Shape;1015;p13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6" name="Google Shape;1016;p135"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1017" name="Google Shape;1017;p13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8"/>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NoSQL</a:t>
            </a:r>
            <a:endParaRPr sz="4000" b="1" i="0" u="none" strike="noStrike" cap="none">
              <a:solidFill>
                <a:schemeClr val="dk1"/>
              </a:solidFill>
              <a:latin typeface="DM Sans"/>
              <a:ea typeface="DM Sans"/>
              <a:cs typeface="DM Sans"/>
              <a:sym typeface="DM Sans"/>
            </a:endParaRPr>
          </a:p>
        </p:txBody>
      </p:sp>
      <p:sp>
        <p:nvSpPr>
          <p:cNvPr id="191" name="Google Shape;191;p38"/>
          <p:cNvSpPr txBox="1"/>
          <p:nvPr/>
        </p:nvSpPr>
        <p:spPr>
          <a:xfrm>
            <a:off x="4878000" y="1226175"/>
            <a:ext cx="3945000" cy="3242700"/>
          </a:xfrm>
          <a:prstGeom prst="rect">
            <a:avLst/>
          </a:prstGeom>
          <a:noFill/>
          <a:ln>
            <a:noFill/>
          </a:ln>
        </p:spPr>
        <p:txBody>
          <a:bodyPr spcFirstLastPara="1" wrap="square" lIns="91425" tIns="91425" rIns="91425" bIns="91425" anchor="t" anchorCtr="0">
            <a:spAutoFit/>
          </a:bodyPr>
          <a:lstStyle/>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Es un tipo de base de datos que se utiliza para almacenar una amplia gama de conjuntos de datos. No solo almacena datos en forma tabular sino de varias maneras diferentes.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Surgió cuando aumentó la demanda de creación de aplicaciones modernas, creado por Carlo Strozzi en 1998.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NoSQL tiene una amplia variedad de tecnologías en respuesta a las demandas: </a:t>
            </a:r>
            <a:r>
              <a:rPr lang="es" sz="1300" b="1">
                <a:latin typeface="DM Sans"/>
                <a:ea typeface="DM Sans"/>
                <a:cs typeface="DM Sans"/>
                <a:sym typeface="DM Sans"/>
              </a:rPr>
              <a:t>Key-value (Riak, Redis), Documentos (CouchDB, Mongo DB), Grafos (Neo4j, GraphDB) y Wide-column (Cassandra, HBase)</a:t>
            </a:r>
            <a:endParaRPr sz="1300" b="1">
              <a:latin typeface="DM Sans"/>
              <a:ea typeface="DM Sans"/>
              <a:cs typeface="DM Sans"/>
              <a:sym typeface="DM Sans"/>
            </a:endParaRPr>
          </a:p>
        </p:txBody>
      </p:sp>
      <p:pic>
        <p:nvPicPr>
          <p:cNvPr id="192" name="Google Shape;192;p38"/>
          <p:cNvPicPr preferRelativeResize="0"/>
          <p:nvPr/>
        </p:nvPicPr>
        <p:blipFill>
          <a:blip r:embed="rId3">
            <a:alphaModFix/>
          </a:blip>
          <a:stretch>
            <a:fillRect/>
          </a:stretch>
        </p:blipFill>
        <p:spPr>
          <a:xfrm>
            <a:off x="947473" y="1963711"/>
            <a:ext cx="3593299" cy="2176975"/>
          </a:xfrm>
          <a:prstGeom prst="rect">
            <a:avLst/>
          </a:prstGeom>
          <a:noFill/>
          <a:ln>
            <a:noFill/>
          </a:ln>
        </p:spPr>
      </p:pic>
      <p:sp>
        <p:nvSpPr>
          <p:cNvPr id="193" name="Google Shape;193;p38"/>
          <p:cNvSpPr txBox="1"/>
          <p:nvPr/>
        </p:nvSpPr>
        <p:spPr>
          <a:xfrm>
            <a:off x="445313" y="4590000"/>
            <a:ext cx="44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Architectural assessment of NoSQL and NewSQL systems</a:t>
            </a:r>
            <a:endParaRPr sz="1100">
              <a:solidFill>
                <a:schemeClr val="dk2"/>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36"/>
          <p:cNvSpPr txBox="1"/>
          <p:nvPr/>
        </p:nvSpPr>
        <p:spPr>
          <a:xfrm>
            <a:off x="475200" y="775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23" name="Google Shape;1023;p136"/>
          <p:cNvSpPr txBox="1"/>
          <p:nvPr/>
        </p:nvSpPr>
        <p:spPr>
          <a:xfrm>
            <a:off x="723006" y="17284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3</a:t>
            </a:r>
            <a:endParaRPr sz="1350" b="1">
              <a:solidFill>
                <a:srgbClr val="000000"/>
              </a:solidFill>
              <a:latin typeface="DM Sans"/>
              <a:ea typeface="DM Sans"/>
              <a:cs typeface="DM Sans"/>
              <a:sym typeface="DM Sans"/>
            </a:endParaRPr>
          </a:p>
        </p:txBody>
      </p:sp>
      <p:sp>
        <p:nvSpPr>
          <p:cNvPr id="1024" name="Google Shape;1024;p136"/>
          <p:cNvSpPr txBox="1"/>
          <p:nvPr/>
        </p:nvSpPr>
        <p:spPr>
          <a:xfrm>
            <a:off x="723005" y="2013150"/>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ProductID, ProductName</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Price</a:t>
            </a:r>
            <a:r>
              <a:rPr lang="es" sz="1100">
                <a:solidFill>
                  <a:srgbClr val="0070C0"/>
                </a:solidFill>
                <a:latin typeface="DM Sans"/>
                <a:ea typeface="DM Sans"/>
                <a:cs typeface="DM Sans"/>
                <a:sym typeface="DM Sans"/>
              </a:rPr>
              <a:t> IS NULL;</a:t>
            </a:r>
            <a:endParaRPr sz="1100">
              <a:solidFill>
                <a:srgbClr val="000000"/>
              </a:solidFill>
              <a:latin typeface="DM Sans"/>
              <a:ea typeface="DM Sans"/>
              <a:cs typeface="DM Sans"/>
              <a:sym typeface="DM Sans"/>
            </a:endParaRPr>
          </a:p>
        </p:txBody>
      </p:sp>
      <p:sp>
        <p:nvSpPr>
          <p:cNvPr id="1025" name="Google Shape;1025;p136"/>
          <p:cNvSpPr txBox="1"/>
          <p:nvPr/>
        </p:nvSpPr>
        <p:spPr>
          <a:xfrm>
            <a:off x="723006" y="291510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1026" name="Google Shape;1026;p136"/>
          <p:cNvSpPr txBox="1"/>
          <p:nvPr/>
        </p:nvSpPr>
        <p:spPr>
          <a:xfrm>
            <a:off x="723005" y="3273291"/>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ProductName</a:t>
            </a:r>
            <a:r>
              <a:rPr lang="es" sz="1100">
                <a:solidFill>
                  <a:srgbClr val="0070C0"/>
                </a:solidFill>
                <a:latin typeface="DM Sans"/>
                <a:ea typeface="DM Sans"/>
                <a:cs typeface="DM Sans"/>
                <a:sym typeface="DM Sans"/>
              </a:rPr>
              <a:t> LIKE </a:t>
            </a:r>
            <a:r>
              <a:rPr lang="es" sz="1100">
                <a:solidFill>
                  <a:srgbClr val="000000"/>
                </a:solidFill>
                <a:latin typeface="DM Sans"/>
                <a:ea typeface="DM Sans"/>
                <a:cs typeface="DM Sans"/>
                <a:sym typeface="DM Sans"/>
              </a:rPr>
              <a:t>'Chef%';</a:t>
            </a:r>
            <a:endParaRPr sz="1100">
              <a:solidFill>
                <a:srgbClr val="000000"/>
              </a:solidFill>
              <a:latin typeface="DM Sans"/>
              <a:ea typeface="DM Sans"/>
              <a:cs typeface="DM Sans"/>
              <a:sym typeface="DM Sans"/>
            </a:endParaRPr>
          </a:p>
        </p:txBody>
      </p:sp>
      <p:sp>
        <p:nvSpPr>
          <p:cNvPr id="1027" name="Google Shape;1027;p136"/>
          <p:cNvSpPr txBox="1"/>
          <p:nvPr/>
        </p:nvSpPr>
        <p:spPr>
          <a:xfrm>
            <a:off x="3961658" y="1665026"/>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28" name="Google Shape;1028;p136"/>
          <p:cNvPicPr preferRelativeResize="0"/>
          <p:nvPr/>
        </p:nvPicPr>
        <p:blipFill rotWithShape="1">
          <a:blip r:embed="rId3">
            <a:alphaModFix/>
          </a:blip>
          <a:srcRect/>
          <a:stretch/>
        </p:blipFill>
        <p:spPr>
          <a:xfrm>
            <a:off x="3792826" y="1948010"/>
            <a:ext cx="4772691" cy="464408"/>
          </a:xfrm>
          <a:prstGeom prst="rect">
            <a:avLst/>
          </a:prstGeom>
          <a:noFill/>
          <a:ln>
            <a:noFill/>
          </a:ln>
        </p:spPr>
      </p:pic>
      <p:pic>
        <p:nvPicPr>
          <p:cNvPr id="1029" name="Google Shape;1029;p136"/>
          <p:cNvPicPr preferRelativeResize="0"/>
          <p:nvPr/>
        </p:nvPicPr>
        <p:blipFill rotWithShape="1">
          <a:blip r:embed="rId4">
            <a:alphaModFix/>
          </a:blip>
          <a:srcRect/>
          <a:stretch/>
        </p:blipFill>
        <p:spPr>
          <a:xfrm>
            <a:off x="3849982" y="3222491"/>
            <a:ext cx="4658375" cy="435829"/>
          </a:xfrm>
          <a:prstGeom prst="rect">
            <a:avLst/>
          </a:prstGeom>
          <a:noFill/>
          <a:ln>
            <a:noFill/>
          </a:ln>
        </p:spPr>
      </p:pic>
      <p:sp>
        <p:nvSpPr>
          <p:cNvPr id="1030" name="Google Shape;1030;p136"/>
          <p:cNvSpPr txBox="1"/>
          <p:nvPr/>
        </p:nvSpPr>
        <p:spPr>
          <a:xfrm>
            <a:off x="3901932" y="2915092"/>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grpSp>
        <p:nvGrpSpPr>
          <p:cNvPr id="1031" name="Google Shape;1031;p136"/>
          <p:cNvGrpSpPr/>
          <p:nvPr/>
        </p:nvGrpSpPr>
        <p:grpSpPr>
          <a:xfrm>
            <a:off x="838644" y="433776"/>
            <a:ext cx="449030" cy="500088"/>
            <a:chOff x="473351" y="619523"/>
            <a:chExt cx="738900" cy="738900"/>
          </a:xfrm>
        </p:grpSpPr>
        <p:sp>
          <p:nvSpPr>
            <p:cNvPr id="1032" name="Google Shape;1032;p13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3" name="Google Shape;1033;p13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1034" name="Google Shape;1034;p13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3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3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pic>
        <p:nvPicPr>
          <p:cNvPr id="1045" name="Google Shape;1045;p13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46" name="Google Shape;1046;p138"/>
          <p:cNvSpPr txBox="1"/>
          <p:nvPr/>
        </p:nvSpPr>
        <p:spPr>
          <a:xfrm>
            <a:off x="630625" y="1062600"/>
            <a:ext cx="5106900" cy="2782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latin typeface="DM Sans"/>
                <a:ea typeface="DM Sans"/>
                <a:cs typeface="DM Sans"/>
                <a:sym typeface="DM Sans"/>
              </a:rPr>
              <a:t>La sentencia INSERT INTO se utiliza para insertar nuevos registros en una tabla. Es posible escribir la declaración INSERT INTO de dos maneras:</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Especificar tanto los nombres de las columnas como los valores que se insertarán</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Si está agregando valores para todas las columnas de la tabla, no necesita especificar los nombres de las columnas en la consulta SQL. Sin embargo, asegúrese de que el orden de los valores sea el mismo que el de las columnas de la tabla.</a:t>
            </a:r>
            <a:endParaRPr sz="1350">
              <a:latin typeface="DM Sans"/>
              <a:ea typeface="DM Sans"/>
              <a:cs typeface="DM Sans"/>
              <a:sym typeface="DM Sans"/>
            </a:endParaRPr>
          </a:p>
        </p:txBody>
      </p:sp>
      <p:pic>
        <p:nvPicPr>
          <p:cNvPr id="1047" name="Google Shape;1047;p138"/>
          <p:cNvPicPr preferRelativeResize="0"/>
          <p:nvPr/>
        </p:nvPicPr>
        <p:blipFill>
          <a:blip r:embed="rId4">
            <a:alphaModFix/>
          </a:blip>
          <a:stretch>
            <a:fillRect/>
          </a:stretch>
        </p:blipFill>
        <p:spPr>
          <a:xfrm>
            <a:off x="6248250" y="1765150"/>
            <a:ext cx="1905000" cy="19050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39"/>
          <p:cNvSpPr txBox="1"/>
          <p:nvPr/>
        </p:nvSpPr>
        <p:spPr>
          <a:xfrm>
            <a:off x="501450" y="800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 ejemplos </a:t>
            </a:r>
            <a:endParaRPr sz="4000" b="1" i="0" u="none" strike="noStrike" cap="none">
              <a:solidFill>
                <a:schemeClr val="dk1"/>
              </a:solidFill>
              <a:latin typeface="DM Sans"/>
              <a:ea typeface="DM Sans"/>
              <a:cs typeface="DM Sans"/>
              <a:sym typeface="DM Sans"/>
            </a:endParaRPr>
          </a:p>
        </p:txBody>
      </p:sp>
      <p:sp>
        <p:nvSpPr>
          <p:cNvPr id="1053" name="Google Shape;1053;p139"/>
          <p:cNvSpPr txBox="1"/>
          <p:nvPr/>
        </p:nvSpPr>
        <p:spPr>
          <a:xfrm>
            <a:off x="651806" y="168400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54" name="Google Shape;1054;p139"/>
          <p:cNvSpPr txBox="1"/>
          <p:nvPr/>
        </p:nvSpPr>
        <p:spPr>
          <a:xfrm>
            <a:off x="614480" y="2003125"/>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INSERT INTO </a:t>
            </a:r>
            <a:r>
              <a:rPr lang="es" sz="1100">
                <a:latin typeface="DM Sans"/>
                <a:ea typeface="DM Sans"/>
                <a:cs typeface="DM Sans"/>
                <a:sym typeface="DM Sans"/>
              </a:rPr>
              <a:t>Customers (CustomerName, City, Country)</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VALUES </a:t>
            </a:r>
            <a:r>
              <a:rPr lang="es" sz="1100">
                <a:solidFill>
                  <a:srgbClr val="00B050"/>
                </a:solidFill>
                <a:latin typeface="DM Sans"/>
                <a:ea typeface="DM Sans"/>
                <a:cs typeface="DM Sans"/>
                <a:sym typeface="DM Sans"/>
              </a:rPr>
              <a:t>(’Cardinal’, ‘Stavanger’, ‘Norway’)</a:t>
            </a:r>
            <a:endParaRPr sz="1100">
              <a:solidFill>
                <a:srgbClr val="000000"/>
              </a:solidFill>
              <a:latin typeface="DM Sans"/>
              <a:ea typeface="DM Sans"/>
              <a:cs typeface="DM Sans"/>
              <a:sym typeface="DM Sans"/>
            </a:endParaRPr>
          </a:p>
        </p:txBody>
      </p:sp>
      <p:sp>
        <p:nvSpPr>
          <p:cNvPr id="1055" name="Google Shape;1055;p139"/>
          <p:cNvSpPr txBox="1"/>
          <p:nvPr/>
        </p:nvSpPr>
        <p:spPr>
          <a:xfrm>
            <a:off x="651806" y="30841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grpSp>
        <p:nvGrpSpPr>
          <p:cNvPr id="1056" name="Google Shape;1056;p139"/>
          <p:cNvGrpSpPr/>
          <p:nvPr/>
        </p:nvGrpSpPr>
        <p:grpSpPr>
          <a:xfrm>
            <a:off x="7929901" y="468323"/>
            <a:ext cx="738900" cy="738900"/>
            <a:chOff x="473351" y="619523"/>
            <a:chExt cx="738900" cy="738900"/>
          </a:xfrm>
        </p:grpSpPr>
        <p:sp>
          <p:nvSpPr>
            <p:cNvPr id="1057" name="Google Shape;1057;p13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8" name="Google Shape;1058;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59" name="Google Shape;1059;p139"/>
          <p:cNvSpPr txBox="1"/>
          <p:nvPr/>
        </p:nvSpPr>
        <p:spPr>
          <a:xfrm>
            <a:off x="3515375" y="16840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City y Country de la tabla </a:t>
            </a:r>
            <a:r>
              <a:rPr lang="es" sz="1350" b="1">
                <a:latin typeface="DM Sans"/>
                <a:ea typeface="DM Sans"/>
                <a:cs typeface="DM Sans"/>
                <a:sym typeface="DM Sans"/>
              </a:rPr>
              <a:t>Customers </a:t>
            </a:r>
            <a:r>
              <a:rPr lang="es" sz="1350">
                <a:latin typeface="DM Sans"/>
                <a:ea typeface="DM Sans"/>
                <a:cs typeface="DM Sans"/>
                <a:sym typeface="DM Sans"/>
              </a:rPr>
              <a:t>los valores especificados</a:t>
            </a:r>
            <a:endParaRPr sz="1350">
              <a:solidFill>
                <a:srgbClr val="000000"/>
              </a:solidFill>
              <a:latin typeface="DM Sans"/>
              <a:ea typeface="DM Sans"/>
              <a:cs typeface="DM Sans"/>
              <a:sym typeface="DM Sans"/>
            </a:endParaRPr>
          </a:p>
        </p:txBody>
      </p:sp>
      <p:sp>
        <p:nvSpPr>
          <p:cNvPr id="1060" name="Google Shape;1060;p139"/>
          <p:cNvSpPr txBox="1"/>
          <p:nvPr/>
        </p:nvSpPr>
        <p:spPr>
          <a:xfrm>
            <a:off x="3515375" y="2934325"/>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ContactName, Adress City, PostalCode, Country los valores especificado</a:t>
            </a:r>
            <a:endParaRPr sz="1350">
              <a:solidFill>
                <a:srgbClr val="000000"/>
              </a:solidFill>
              <a:latin typeface="DM Sans"/>
              <a:ea typeface="DM Sans"/>
              <a:cs typeface="DM Sans"/>
              <a:sym typeface="DM Sans"/>
            </a:endParaRPr>
          </a:p>
        </p:txBody>
      </p:sp>
      <p:sp>
        <p:nvSpPr>
          <p:cNvPr id="1061" name="Google Shape;1061;p139"/>
          <p:cNvSpPr txBox="1"/>
          <p:nvPr/>
        </p:nvSpPr>
        <p:spPr>
          <a:xfrm>
            <a:off x="614475" y="3368875"/>
            <a:ext cx="27483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INSERT INTO </a:t>
            </a:r>
            <a:r>
              <a:rPr lang="es" sz="1100">
                <a:latin typeface="DM Sans"/>
                <a:ea typeface="DM Sans"/>
                <a:cs typeface="DM Sans"/>
                <a:sym typeface="DM Sans"/>
              </a:rPr>
              <a:t>Customers (CustomerName, ContactName, Address, City, PostalCode, Country)</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VALUES </a:t>
            </a:r>
            <a:r>
              <a:rPr lang="es" sz="1100">
                <a:solidFill>
                  <a:srgbClr val="00B050"/>
                </a:solidFill>
                <a:latin typeface="DM Sans"/>
                <a:ea typeface="DM Sans"/>
                <a:cs typeface="DM Sans"/>
                <a:sym typeface="DM Sans"/>
              </a:rPr>
              <a:t>(’Cardinal’, ‘Tom B.’, ‘Skag’, ‘Stavanger’, ‘4000’, ‘Norway’)</a:t>
            </a:r>
            <a:endParaRPr sz="1100">
              <a:solidFill>
                <a:srgbClr val="000000"/>
              </a:solidFill>
              <a:latin typeface="DM Sans"/>
              <a:ea typeface="DM Sans"/>
              <a:cs typeface="DM Sans"/>
              <a:sym typeface="DM Sans"/>
            </a:endParaRPr>
          </a:p>
        </p:txBody>
      </p:sp>
      <p:grpSp>
        <p:nvGrpSpPr>
          <p:cNvPr id="1062" name="Google Shape;1062;p139"/>
          <p:cNvGrpSpPr/>
          <p:nvPr/>
        </p:nvGrpSpPr>
        <p:grpSpPr>
          <a:xfrm>
            <a:off x="838644" y="433776"/>
            <a:ext cx="449030" cy="500088"/>
            <a:chOff x="473351" y="619523"/>
            <a:chExt cx="738900" cy="738900"/>
          </a:xfrm>
        </p:grpSpPr>
        <p:sp>
          <p:nvSpPr>
            <p:cNvPr id="1063" name="Google Shape;1063;p1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4" name="Google Shape;1064;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65" name="Google Shape;1065;p13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4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4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pic>
        <p:nvPicPr>
          <p:cNvPr id="1076" name="Google Shape;1076;p14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77" name="Google Shape;1077;p141"/>
          <p:cNvSpPr txBox="1"/>
          <p:nvPr/>
        </p:nvSpPr>
        <p:spPr>
          <a:xfrm>
            <a:off x="608225" y="1196975"/>
            <a:ext cx="51069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000000"/>
              </a:buClr>
              <a:buSzPts val="1350"/>
              <a:buFont typeface="Helvetica Neue"/>
              <a:buAutoNum type="arabicPeriod"/>
            </a:pPr>
            <a:r>
              <a:rPr lang="es" sz="1350">
                <a:latin typeface="DM Sans"/>
                <a:ea typeface="DM Sans"/>
                <a:cs typeface="DM Sans"/>
                <a:sym typeface="DM Sans"/>
              </a:rPr>
              <a:t>La instrucción UPDATE se utiliza para modificar los registros existentes en una tabla.</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actualizar registros en una tabla!. La cláusula WHERE especifica qué registros deben actualizarse. Si omite la cláusula WHERE, ¡se actualizarán todos los registros de la tabla!</a:t>
            </a:r>
            <a:endParaRPr sz="1350">
              <a:latin typeface="DM Sans"/>
              <a:ea typeface="DM Sans"/>
              <a:cs typeface="DM Sans"/>
              <a:sym typeface="DM Sans"/>
            </a:endParaRPr>
          </a:p>
        </p:txBody>
      </p:sp>
      <p:pic>
        <p:nvPicPr>
          <p:cNvPr id="1078" name="Google Shape;1078;p141"/>
          <p:cNvPicPr preferRelativeResize="0"/>
          <p:nvPr/>
        </p:nvPicPr>
        <p:blipFill>
          <a:blip r:embed="rId4">
            <a:alphaModFix/>
          </a:blip>
          <a:stretch>
            <a:fillRect/>
          </a:stretch>
        </p:blipFill>
        <p:spPr>
          <a:xfrm>
            <a:off x="5867500" y="1780427"/>
            <a:ext cx="2593100" cy="25931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42"/>
          <p:cNvSpPr txBox="1"/>
          <p:nvPr/>
        </p:nvSpPr>
        <p:spPr>
          <a:xfrm>
            <a:off x="501450" y="80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UPDATE ejemplos </a:t>
            </a:r>
            <a:endParaRPr sz="3500" b="1" i="0" u="none" strike="noStrike" cap="none">
              <a:solidFill>
                <a:schemeClr val="dk1"/>
              </a:solidFill>
              <a:latin typeface="DM Sans"/>
              <a:ea typeface="DM Sans"/>
              <a:cs typeface="DM Sans"/>
              <a:sym typeface="DM Sans"/>
            </a:endParaRPr>
          </a:p>
        </p:txBody>
      </p:sp>
      <p:sp>
        <p:nvSpPr>
          <p:cNvPr id="1084" name="Google Shape;1084;p142"/>
          <p:cNvSpPr txBox="1"/>
          <p:nvPr/>
        </p:nvSpPr>
        <p:spPr>
          <a:xfrm>
            <a:off x="723006" y="17643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85" name="Google Shape;1085;p142"/>
          <p:cNvSpPr txBox="1"/>
          <p:nvPr/>
        </p:nvSpPr>
        <p:spPr>
          <a:xfrm>
            <a:off x="685680" y="2198900"/>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UPDATE </a:t>
            </a:r>
            <a:r>
              <a:rPr lang="es" sz="1100">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SET </a:t>
            </a:r>
            <a:r>
              <a:rPr lang="es" sz="1100">
                <a:solidFill>
                  <a:schemeClr val="dk1"/>
                </a:solidFill>
                <a:latin typeface="DM Sans"/>
                <a:ea typeface="DM Sans"/>
                <a:cs typeface="DM Sans"/>
                <a:sym typeface="DM Sans"/>
              </a:rPr>
              <a:t>ContactName =</a:t>
            </a:r>
            <a:r>
              <a:rPr lang="es" sz="1100">
                <a:solidFill>
                  <a:srgbClr val="00B050"/>
                </a:solidFill>
                <a:latin typeface="DM Sans"/>
                <a:ea typeface="DM Sans"/>
                <a:cs typeface="DM Sans"/>
                <a:sym typeface="DM Sans"/>
              </a:rPr>
              <a:t>’Alfred Schmidt’, </a:t>
            </a:r>
            <a:r>
              <a:rPr lang="es" sz="1100">
                <a:solidFill>
                  <a:schemeClr val="dk1"/>
                </a:solidFill>
                <a:latin typeface="DM Sans"/>
                <a:ea typeface="DM Sans"/>
                <a:cs typeface="DM Sans"/>
                <a:sym typeface="DM Sans"/>
              </a:rPr>
              <a:t>City =</a:t>
            </a:r>
            <a:r>
              <a:rPr lang="es" sz="1100">
                <a:solidFill>
                  <a:srgbClr val="00B050"/>
                </a:solidFill>
                <a:latin typeface="DM Sans"/>
                <a:ea typeface="DM Sans"/>
                <a:cs typeface="DM Sans"/>
                <a:sym typeface="DM Sans"/>
              </a:rPr>
              <a:t>’Frankfurt’,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CustomerId </a:t>
            </a:r>
            <a:r>
              <a:rPr lang="es" sz="1100">
                <a:solidFill>
                  <a:srgbClr val="00B050"/>
                </a:solidFill>
                <a:latin typeface="DM Sans"/>
                <a:ea typeface="DM Sans"/>
                <a:cs typeface="DM Sans"/>
                <a:sym typeface="DM Sans"/>
              </a:rPr>
              <a:t>=1</a:t>
            </a:r>
            <a:r>
              <a:rPr lang="es" sz="1100">
                <a:solidFill>
                  <a:srgbClr val="0070C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86" name="Google Shape;1086;p142"/>
          <p:cNvSpPr txBox="1"/>
          <p:nvPr/>
        </p:nvSpPr>
        <p:spPr>
          <a:xfrm>
            <a:off x="723006" y="327995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087" name="Google Shape;1087;p142"/>
          <p:cNvSpPr txBox="1"/>
          <p:nvPr/>
        </p:nvSpPr>
        <p:spPr>
          <a:xfrm>
            <a:off x="723005" y="3638141"/>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UPDATE </a:t>
            </a:r>
            <a:r>
              <a:rPr lang="es" sz="1100">
                <a:solidFill>
                  <a:schemeClr val="dk1"/>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SET </a:t>
            </a:r>
            <a:r>
              <a:rPr lang="es" sz="1100">
                <a:latin typeface="DM Sans"/>
                <a:ea typeface="DM Sans"/>
                <a:cs typeface="DM Sans"/>
                <a:sym typeface="DM Sans"/>
              </a:rPr>
              <a:t>ContactName=</a:t>
            </a:r>
            <a:r>
              <a:rPr lang="es" sz="1100">
                <a:solidFill>
                  <a:srgbClr val="00B050"/>
                </a:solidFill>
                <a:latin typeface="DM Sans"/>
                <a:ea typeface="DM Sans"/>
                <a:cs typeface="DM Sans"/>
                <a:sym typeface="DM Sans"/>
              </a:rPr>
              <a:t>’Jusn’</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Country = </a:t>
            </a:r>
            <a:r>
              <a:rPr lang="es" sz="1100">
                <a:solidFill>
                  <a:srgbClr val="00B050"/>
                </a:solidFill>
                <a:latin typeface="DM Sans"/>
                <a:ea typeface="DM Sans"/>
                <a:cs typeface="DM Sans"/>
                <a:sym typeface="DM Sans"/>
              </a:rPr>
              <a:t>’Mexico’</a:t>
            </a:r>
            <a:r>
              <a:rPr lang="es" sz="1100">
                <a:solidFill>
                  <a:srgbClr val="00000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88" name="Google Shape;1088;p142"/>
          <p:cNvSpPr txBox="1"/>
          <p:nvPr/>
        </p:nvSpPr>
        <p:spPr>
          <a:xfrm>
            <a:off x="3549250" y="206120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las columnas </a:t>
            </a:r>
            <a:r>
              <a:rPr lang="es" sz="1350" b="1">
                <a:latin typeface="DM Sans"/>
                <a:ea typeface="DM Sans"/>
                <a:cs typeface="DM Sans"/>
                <a:sym typeface="DM Sans"/>
              </a:rPr>
              <a:t>ContactName y City </a:t>
            </a:r>
            <a:r>
              <a:rPr lang="es" sz="1350">
                <a:latin typeface="DM Sans"/>
                <a:ea typeface="DM Sans"/>
                <a:cs typeface="DM Sans"/>
                <a:sym typeface="DM Sans"/>
              </a:rPr>
              <a:t>donde el </a:t>
            </a:r>
            <a:r>
              <a:rPr lang="es" sz="1350" b="1">
                <a:latin typeface="DM Sans"/>
                <a:ea typeface="DM Sans"/>
                <a:cs typeface="DM Sans"/>
                <a:sym typeface="DM Sans"/>
              </a:rPr>
              <a:t>CustomerId </a:t>
            </a:r>
            <a:r>
              <a:rPr lang="es" sz="1350">
                <a:latin typeface="DM Sans"/>
                <a:ea typeface="DM Sans"/>
                <a:cs typeface="DM Sans"/>
                <a:sym typeface="DM Sans"/>
              </a:rPr>
              <a:t>es igual a 1</a:t>
            </a:r>
            <a:endParaRPr sz="1350">
              <a:solidFill>
                <a:srgbClr val="000000"/>
              </a:solidFill>
              <a:latin typeface="DM Sans"/>
              <a:ea typeface="DM Sans"/>
              <a:cs typeface="DM Sans"/>
              <a:sym typeface="DM Sans"/>
            </a:endParaRPr>
          </a:p>
        </p:txBody>
      </p:sp>
      <p:sp>
        <p:nvSpPr>
          <p:cNvPr id="1089" name="Google Shape;1089;p142"/>
          <p:cNvSpPr txBox="1"/>
          <p:nvPr/>
        </p:nvSpPr>
        <p:spPr>
          <a:xfrm>
            <a:off x="3586575" y="31301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todas las filas de la columna </a:t>
            </a:r>
            <a:r>
              <a:rPr lang="es" sz="1350" b="1">
                <a:latin typeface="DM Sans"/>
                <a:ea typeface="DM Sans"/>
                <a:cs typeface="DM Sans"/>
                <a:sym typeface="DM Sans"/>
              </a:rPr>
              <a:t>ContactName </a:t>
            </a:r>
            <a:r>
              <a:rPr lang="es" sz="1350">
                <a:latin typeface="DM Sans"/>
                <a:ea typeface="DM Sans"/>
                <a:cs typeface="DM Sans"/>
                <a:sym typeface="DM Sans"/>
              </a:rPr>
              <a:t>a Juan siempre y cuando la columna </a:t>
            </a:r>
            <a:r>
              <a:rPr lang="es" sz="1350" b="1">
                <a:latin typeface="DM Sans"/>
                <a:ea typeface="DM Sans"/>
                <a:cs typeface="DM Sans"/>
                <a:sym typeface="DM Sans"/>
              </a:rPr>
              <a:t>Country </a:t>
            </a:r>
            <a:r>
              <a:rPr lang="es" sz="1350">
                <a:latin typeface="DM Sans"/>
                <a:ea typeface="DM Sans"/>
                <a:cs typeface="DM Sans"/>
                <a:sym typeface="DM Sans"/>
              </a:rPr>
              <a:t>sea igual a Mexico</a:t>
            </a:r>
            <a:endParaRPr sz="1350">
              <a:solidFill>
                <a:srgbClr val="000000"/>
              </a:solidFill>
              <a:latin typeface="DM Sans"/>
              <a:ea typeface="DM Sans"/>
              <a:cs typeface="DM Sans"/>
              <a:sym typeface="DM Sans"/>
            </a:endParaRPr>
          </a:p>
        </p:txBody>
      </p:sp>
      <p:grpSp>
        <p:nvGrpSpPr>
          <p:cNvPr id="1090" name="Google Shape;1090;p142"/>
          <p:cNvGrpSpPr/>
          <p:nvPr/>
        </p:nvGrpSpPr>
        <p:grpSpPr>
          <a:xfrm>
            <a:off x="838644" y="433776"/>
            <a:ext cx="449030" cy="500088"/>
            <a:chOff x="473351" y="619523"/>
            <a:chExt cx="738900" cy="738900"/>
          </a:xfrm>
        </p:grpSpPr>
        <p:sp>
          <p:nvSpPr>
            <p:cNvPr id="1091" name="Google Shape;1091;p1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2" name="Google Shape;1092;p1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93" name="Google Shape;1093;p142"/>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4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pic>
        <p:nvPicPr>
          <p:cNvPr id="1104" name="Google Shape;1104;p14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105" name="Google Shape;1105;p144"/>
          <p:cNvSpPr txBox="1"/>
          <p:nvPr/>
        </p:nvSpPr>
        <p:spPr>
          <a:xfrm>
            <a:off x="608225" y="1196975"/>
            <a:ext cx="51069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declaración DELETE se usa para eliminar registros existentes en una tabla.</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eliminar registros en una tabla! Observe la cláusula WHERE en la instrucción DELETE. La cláusula WHERE especifica qué registros deben eliminarse. Si omite la cláusula WHERE, ¡se eliminarán todos los registros de la tabla!</a:t>
            </a:r>
            <a:endParaRPr sz="1350">
              <a:latin typeface="DM Sans"/>
              <a:ea typeface="DM Sans"/>
              <a:cs typeface="DM Sans"/>
              <a:sym typeface="DM Sans"/>
            </a:endParaRPr>
          </a:p>
        </p:txBody>
      </p:sp>
      <p:pic>
        <p:nvPicPr>
          <p:cNvPr id="1106" name="Google Shape;1106;p144"/>
          <p:cNvPicPr preferRelativeResize="0"/>
          <p:nvPr/>
        </p:nvPicPr>
        <p:blipFill>
          <a:blip r:embed="rId4">
            <a:alphaModFix/>
          </a:blip>
          <a:stretch>
            <a:fillRect/>
          </a:stretch>
        </p:blipFill>
        <p:spPr>
          <a:xfrm>
            <a:off x="6069100" y="1787575"/>
            <a:ext cx="2143125" cy="21431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45"/>
          <p:cNvSpPr txBox="1"/>
          <p:nvPr/>
        </p:nvSpPr>
        <p:spPr>
          <a:xfrm>
            <a:off x="501450" y="7669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 ejemplos </a:t>
            </a:r>
            <a:endParaRPr sz="4000" b="1" i="0" u="none" strike="noStrike" cap="none">
              <a:solidFill>
                <a:schemeClr val="dk1"/>
              </a:solidFill>
              <a:latin typeface="DM Sans"/>
              <a:ea typeface="DM Sans"/>
              <a:cs typeface="DM Sans"/>
              <a:sym typeface="DM Sans"/>
            </a:endParaRPr>
          </a:p>
        </p:txBody>
      </p:sp>
      <p:sp>
        <p:nvSpPr>
          <p:cNvPr id="1112" name="Google Shape;1112;p145"/>
          <p:cNvSpPr txBox="1"/>
          <p:nvPr/>
        </p:nvSpPr>
        <p:spPr>
          <a:xfrm>
            <a:off x="731906" y="1595280"/>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113" name="Google Shape;1113;p145"/>
          <p:cNvSpPr txBox="1"/>
          <p:nvPr/>
        </p:nvSpPr>
        <p:spPr>
          <a:xfrm>
            <a:off x="694580" y="2029825"/>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DELETE FROM </a:t>
            </a:r>
            <a:r>
              <a:rPr lang="es" sz="1100">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CustomerName =</a:t>
            </a:r>
            <a:r>
              <a:rPr lang="es" sz="1100">
                <a:solidFill>
                  <a:srgbClr val="00B050"/>
                </a:solidFill>
                <a:latin typeface="DM Sans"/>
                <a:ea typeface="DM Sans"/>
                <a:cs typeface="DM Sans"/>
                <a:sym typeface="DM Sans"/>
              </a:rPr>
              <a:t>’Alfred Schmidt’</a:t>
            </a:r>
            <a:endParaRPr sz="1100">
              <a:solidFill>
                <a:srgbClr val="000000"/>
              </a:solidFill>
              <a:latin typeface="DM Sans"/>
              <a:ea typeface="DM Sans"/>
              <a:cs typeface="DM Sans"/>
              <a:sym typeface="DM Sans"/>
            </a:endParaRPr>
          </a:p>
        </p:txBody>
      </p:sp>
      <p:sp>
        <p:nvSpPr>
          <p:cNvPr id="1114" name="Google Shape;1114;p145"/>
          <p:cNvSpPr txBox="1"/>
          <p:nvPr/>
        </p:nvSpPr>
        <p:spPr>
          <a:xfrm>
            <a:off x="731906" y="31108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115" name="Google Shape;1115;p145"/>
          <p:cNvSpPr txBox="1"/>
          <p:nvPr/>
        </p:nvSpPr>
        <p:spPr>
          <a:xfrm>
            <a:off x="731905" y="3469066"/>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DELETE FROM </a:t>
            </a:r>
            <a:r>
              <a:rPr lang="es" sz="1100">
                <a:solidFill>
                  <a:schemeClr val="dk1"/>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endParaRPr sz="1100">
              <a:solidFill>
                <a:srgbClr val="000000"/>
              </a:solidFill>
              <a:latin typeface="DM Sans"/>
              <a:ea typeface="DM Sans"/>
              <a:cs typeface="DM Sans"/>
              <a:sym typeface="DM Sans"/>
            </a:endParaRPr>
          </a:p>
        </p:txBody>
      </p:sp>
      <p:sp>
        <p:nvSpPr>
          <p:cNvPr id="1116" name="Google Shape;1116;p145"/>
          <p:cNvSpPr txBox="1"/>
          <p:nvPr/>
        </p:nvSpPr>
        <p:spPr>
          <a:xfrm>
            <a:off x="3558150" y="171295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Eliminamos la fila completa donde la columna </a:t>
            </a:r>
            <a:r>
              <a:rPr lang="es" sz="1350" b="1">
                <a:latin typeface="DM Sans"/>
                <a:ea typeface="DM Sans"/>
                <a:cs typeface="DM Sans"/>
                <a:sym typeface="DM Sans"/>
              </a:rPr>
              <a:t>CustomerName </a:t>
            </a:r>
            <a:r>
              <a:rPr lang="es" sz="1350">
                <a:latin typeface="DM Sans"/>
                <a:ea typeface="DM Sans"/>
                <a:cs typeface="DM Sans"/>
                <a:sym typeface="DM Sans"/>
              </a:rPr>
              <a:t>sea igual a ‘Alfred Schmidt’</a:t>
            </a:r>
            <a:endParaRPr sz="1350">
              <a:solidFill>
                <a:srgbClr val="000000"/>
              </a:solidFill>
              <a:latin typeface="DM Sans"/>
              <a:ea typeface="DM Sans"/>
              <a:cs typeface="DM Sans"/>
              <a:sym typeface="DM Sans"/>
            </a:endParaRPr>
          </a:p>
        </p:txBody>
      </p:sp>
      <p:sp>
        <p:nvSpPr>
          <p:cNvPr id="1117" name="Google Shape;1117;p145"/>
          <p:cNvSpPr txBox="1"/>
          <p:nvPr/>
        </p:nvSpPr>
        <p:spPr>
          <a:xfrm>
            <a:off x="3520825" y="29685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Eliminar todas las filas de una tabla sin eliminar el objeto tabla, lo cual significa que la estructura, atributos e indices están intactos</a:t>
            </a:r>
            <a:endParaRPr sz="1350">
              <a:solidFill>
                <a:srgbClr val="000000"/>
              </a:solidFill>
              <a:latin typeface="DM Sans"/>
              <a:ea typeface="DM Sans"/>
              <a:cs typeface="DM Sans"/>
              <a:sym typeface="DM Sans"/>
            </a:endParaRPr>
          </a:p>
        </p:txBody>
      </p:sp>
      <p:grpSp>
        <p:nvGrpSpPr>
          <p:cNvPr id="1118" name="Google Shape;1118;p145"/>
          <p:cNvGrpSpPr/>
          <p:nvPr/>
        </p:nvGrpSpPr>
        <p:grpSpPr>
          <a:xfrm>
            <a:off x="838644" y="433776"/>
            <a:ext cx="449030" cy="500088"/>
            <a:chOff x="473351" y="619523"/>
            <a:chExt cx="738900" cy="738900"/>
          </a:xfrm>
        </p:grpSpPr>
        <p:sp>
          <p:nvSpPr>
            <p:cNvPr id="1119" name="Google Shape;1119;p14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0" name="Google Shape;1120;p14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121" name="Google Shape;1121;p14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9"/>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NewSQL</a:t>
            </a:r>
            <a:endParaRPr sz="4000" b="1" i="0" u="none" strike="noStrike" cap="none">
              <a:solidFill>
                <a:schemeClr val="dk1"/>
              </a:solidFill>
              <a:latin typeface="DM Sans"/>
              <a:ea typeface="DM Sans"/>
              <a:cs typeface="DM Sans"/>
              <a:sym typeface="DM Sans"/>
            </a:endParaRPr>
          </a:p>
        </p:txBody>
      </p:sp>
      <p:sp>
        <p:nvSpPr>
          <p:cNvPr id="199" name="Google Shape;199;p39"/>
          <p:cNvSpPr txBox="1"/>
          <p:nvPr/>
        </p:nvSpPr>
        <p:spPr>
          <a:xfrm>
            <a:off x="4812525" y="1359650"/>
            <a:ext cx="36189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Creado en 2011 para abordar los desafíos de en SQL, fue diseñado para los sistemas de procesamiento de transacciones en línea (OLTP), cumpliendo con la estructura (ACID). Admite de forma nativa aplicaciones que tienen una gran cantidad de transacciones, son repetitivas en sus procesos y utilizan un pequeño subconjunto de procesos de recuperación de datos.</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00">
              <a:latin typeface="DM Sans"/>
              <a:ea typeface="DM Sans"/>
              <a:cs typeface="DM Sans"/>
              <a:sym typeface="DM Sans"/>
            </a:endParaRPr>
          </a:p>
          <a:p>
            <a:pPr marL="0" lvl="0" indent="0" algn="l" rtl="0">
              <a:spcBef>
                <a:spcPts val="0"/>
              </a:spcBef>
              <a:spcAft>
                <a:spcPts val="0"/>
              </a:spcAft>
              <a:buNone/>
            </a:pPr>
            <a:r>
              <a:rPr lang="es" sz="1300" b="1">
                <a:latin typeface="DM Sans"/>
                <a:ea typeface="DM Sans"/>
                <a:cs typeface="DM Sans"/>
                <a:sym typeface="DM Sans"/>
              </a:rPr>
              <a:t>VoltDB</a:t>
            </a:r>
            <a:r>
              <a:rPr lang="es" sz="1300">
                <a:latin typeface="DM Sans"/>
                <a:ea typeface="DM Sans"/>
                <a:cs typeface="DM Sans"/>
                <a:sym typeface="DM Sans"/>
              </a:rPr>
              <a:t> es un sistema de base de datos NewSQL que proporciona una velocidad hasta 50 veces más rápida que SQL y más de ocho veces más rápida que NoSQL.</a:t>
            </a:r>
            <a:endParaRPr sz="1300">
              <a:latin typeface="DM Sans"/>
              <a:ea typeface="DM Sans"/>
              <a:cs typeface="DM Sans"/>
              <a:sym typeface="DM Sans"/>
            </a:endParaRPr>
          </a:p>
        </p:txBody>
      </p:sp>
      <p:pic>
        <p:nvPicPr>
          <p:cNvPr id="200" name="Google Shape;200;p39"/>
          <p:cNvPicPr preferRelativeResize="0"/>
          <p:nvPr/>
        </p:nvPicPr>
        <p:blipFill rotWithShape="1">
          <a:blip r:embed="rId3">
            <a:alphaModFix/>
          </a:blip>
          <a:srcRect t="14295"/>
          <a:stretch/>
        </p:blipFill>
        <p:spPr>
          <a:xfrm>
            <a:off x="957238" y="1939002"/>
            <a:ext cx="3480074" cy="2236849"/>
          </a:xfrm>
          <a:prstGeom prst="rect">
            <a:avLst/>
          </a:prstGeom>
          <a:noFill/>
          <a:ln>
            <a:noFill/>
          </a:ln>
        </p:spPr>
      </p:pic>
      <p:sp>
        <p:nvSpPr>
          <p:cNvPr id="201" name="Google Shape;201;p39"/>
          <p:cNvSpPr txBox="1"/>
          <p:nvPr/>
        </p:nvSpPr>
        <p:spPr>
          <a:xfrm>
            <a:off x="475200" y="4590000"/>
            <a:ext cx="409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NewSQL definición</a:t>
            </a:r>
            <a:endParaRPr sz="1100">
              <a:solidFill>
                <a:schemeClr val="dk2"/>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146"/>
          <p:cNvGrpSpPr/>
          <p:nvPr/>
        </p:nvGrpSpPr>
        <p:grpSpPr>
          <a:xfrm>
            <a:off x="457338" y="468286"/>
            <a:ext cx="431100" cy="431100"/>
            <a:chOff x="4616400" y="1950761"/>
            <a:chExt cx="431100" cy="431100"/>
          </a:xfrm>
        </p:grpSpPr>
        <p:sp>
          <p:nvSpPr>
            <p:cNvPr id="1127" name="Google Shape;1127;p146"/>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8" name="Google Shape;1128;p146"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129" name="Google Shape;1129;p146"/>
          <p:cNvSpPr txBox="1"/>
          <p:nvPr/>
        </p:nvSpPr>
        <p:spPr>
          <a:xfrm>
            <a:off x="457350" y="1820575"/>
            <a:ext cx="76908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No se debe olvidar que el DROP es un comando de DDL que </a:t>
            </a:r>
            <a:r>
              <a:rPr lang="es" sz="2500" b="1">
                <a:solidFill>
                  <a:srgbClr val="EAFF6A"/>
                </a:solidFill>
                <a:latin typeface="DM Sans"/>
                <a:ea typeface="DM Sans"/>
                <a:cs typeface="DM Sans"/>
                <a:sym typeface="DM Sans"/>
              </a:rPr>
              <a:t>elimina una base de datos o una tabla, </a:t>
            </a:r>
            <a:r>
              <a:rPr lang="es" sz="2500">
                <a:solidFill>
                  <a:schemeClr val="dk1"/>
                </a:solidFill>
                <a:latin typeface="DM Sans"/>
                <a:ea typeface="DM Sans"/>
                <a:cs typeface="DM Sans"/>
                <a:sym typeface="DM Sans"/>
              </a:rPr>
              <a:t>mientras que el DELETE es un comando de DML que </a:t>
            </a:r>
            <a:r>
              <a:rPr lang="es" sz="2500" b="1">
                <a:solidFill>
                  <a:srgbClr val="EAFF6A"/>
                </a:solidFill>
                <a:latin typeface="DM Sans"/>
                <a:ea typeface="DM Sans"/>
                <a:cs typeface="DM Sans"/>
                <a:sym typeface="DM Sans"/>
              </a:rPr>
              <a:t>elimina los registros de una tabla pero mantiene la estructura general</a:t>
            </a:r>
            <a:endParaRPr sz="2500" b="1">
              <a:solidFill>
                <a:srgbClr val="EAFF6A"/>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b="1">
                <a:solidFill>
                  <a:srgbClr val="EAFF6A"/>
                </a:solidFill>
                <a:latin typeface="DM Sans"/>
                <a:ea typeface="DM Sans"/>
                <a:cs typeface="DM Sans"/>
                <a:sym typeface="DM Sans"/>
              </a:rPr>
              <a:t>¡Ambos comandos se deben usar con cuidado!</a:t>
            </a:r>
            <a:endParaRPr sz="2500" b="1">
              <a:solidFill>
                <a:srgbClr val="EAFF6A"/>
              </a:solidFill>
              <a:latin typeface="DM Sans"/>
              <a:ea typeface="DM Sans"/>
              <a:cs typeface="DM Sans"/>
              <a:sym typeface="DM Sans"/>
            </a:endParaRPr>
          </a:p>
        </p:txBody>
      </p:sp>
      <p:sp>
        <p:nvSpPr>
          <p:cNvPr id="1130" name="Google Shape;1130;p146"/>
          <p:cNvSpPr txBox="1"/>
          <p:nvPr/>
        </p:nvSpPr>
        <p:spPr>
          <a:xfrm>
            <a:off x="538775" y="1102488"/>
            <a:ext cx="7310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Borrado de contenido DROP y DELETE</a:t>
            </a:r>
            <a:endParaRPr sz="3000" b="1">
              <a:solidFill>
                <a:srgbClr val="EAFF6A"/>
              </a:solidFill>
              <a:latin typeface="DM Sans"/>
              <a:ea typeface="DM Sans"/>
              <a:cs typeface="DM Sans"/>
              <a:sym typeface="DM Sans"/>
            </a:endParaRPr>
          </a:p>
        </p:txBody>
      </p:sp>
      <p:sp>
        <p:nvSpPr>
          <p:cNvPr id="1131" name="Google Shape;1131;p14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47"/>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Actividad colaborativa</a:t>
            </a:r>
            <a:endParaRPr sz="3500" b="1">
              <a:solidFill>
                <a:srgbClr val="EAFF6A"/>
              </a:solidFill>
              <a:latin typeface="DM Sans"/>
              <a:ea typeface="DM Sans"/>
              <a:cs typeface="DM Sans"/>
              <a:sym typeface="DM Sans"/>
            </a:endParaRPr>
          </a:p>
        </p:txBody>
      </p:sp>
      <p:sp>
        <p:nvSpPr>
          <p:cNvPr id="1137" name="Google Shape;1137;p147"/>
          <p:cNvSpPr txBox="1"/>
          <p:nvPr/>
        </p:nvSpPr>
        <p:spPr>
          <a:xfrm>
            <a:off x="533075" y="1417075"/>
            <a:ext cx="7169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b="1">
                <a:solidFill>
                  <a:schemeClr val="dk1"/>
                </a:solidFill>
                <a:latin typeface="DM Sans"/>
                <a:ea typeface="DM Sans"/>
                <a:cs typeface="DM Sans"/>
                <a:sym typeface="DM Sans"/>
              </a:rPr>
              <a:t>Uso de lenguaje DML</a:t>
            </a:r>
            <a:endParaRPr sz="2500">
              <a:solidFill>
                <a:schemeClr val="dk1"/>
              </a:solidFill>
              <a:latin typeface="Helvetica Neue Light"/>
              <a:ea typeface="Helvetica Neue Light"/>
              <a:cs typeface="Helvetica Neue Light"/>
              <a:sym typeface="Helvetica Neue Light"/>
            </a:endParaRPr>
          </a:p>
        </p:txBody>
      </p:sp>
      <p:sp>
        <p:nvSpPr>
          <p:cNvPr id="1138" name="Google Shape;1138;p147"/>
          <p:cNvSpPr txBox="1"/>
          <p:nvPr/>
        </p:nvSpPr>
        <p:spPr>
          <a:xfrm>
            <a:off x="473350" y="41797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minutos. Grupos 3-4 personas</a:t>
            </a:r>
            <a:endParaRPr sz="2000" b="1">
              <a:solidFill>
                <a:srgbClr val="83AEFB"/>
              </a:solidFill>
              <a:latin typeface="DM Sans"/>
              <a:ea typeface="DM Sans"/>
              <a:cs typeface="DM Sans"/>
              <a:sym typeface="DM Sans"/>
            </a:endParaRPr>
          </a:p>
        </p:txBody>
      </p:sp>
      <p:grpSp>
        <p:nvGrpSpPr>
          <p:cNvPr id="1139" name="Google Shape;1139;p147"/>
          <p:cNvGrpSpPr/>
          <p:nvPr/>
        </p:nvGrpSpPr>
        <p:grpSpPr>
          <a:xfrm>
            <a:off x="473351" y="619523"/>
            <a:ext cx="738900" cy="738900"/>
            <a:chOff x="473351" y="619523"/>
            <a:chExt cx="738900" cy="738900"/>
          </a:xfrm>
        </p:grpSpPr>
        <p:sp>
          <p:nvSpPr>
            <p:cNvPr id="1140" name="Google Shape;1140;p14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14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142" name="Google Shape;1142;p147"/>
          <p:cNvSpPr txBox="1"/>
          <p:nvPr/>
        </p:nvSpPr>
        <p:spPr>
          <a:xfrm>
            <a:off x="428575" y="1986475"/>
            <a:ext cx="7169400" cy="219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450">
                <a:solidFill>
                  <a:schemeClr val="dk1"/>
                </a:solidFill>
                <a:latin typeface="DM Sans"/>
                <a:ea typeface="DM Sans"/>
                <a:cs typeface="DM Sans"/>
                <a:sym typeface="DM Sans"/>
              </a:rPr>
              <a:t>Utilizaremos la base de datos en </a:t>
            </a:r>
            <a:r>
              <a:rPr lang="es" sz="1450" u="sng">
                <a:solidFill>
                  <a:schemeClr val="dk1"/>
                </a:solidFill>
                <a:latin typeface="DM Sans"/>
                <a:ea typeface="DM Sans"/>
                <a:cs typeface="DM Sans"/>
                <a:sym typeface="DM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este enlace</a:t>
            </a:r>
            <a:r>
              <a:rPr lang="es" sz="1450">
                <a:solidFill>
                  <a:schemeClr val="dk1"/>
                </a:solidFill>
                <a:latin typeface="DM Sans"/>
                <a:ea typeface="DM Sans"/>
                <a:cs typeface="DM Sans"/>
                <a:sym typeface="DM Sans"/>
              </a:rPr>
              <a:t> para responder las siguientes preguntas:</a:t>
            </a:r>
            <a:endParaRPr sz="14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45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a:solidFill>
                  <a:schemeClr val="dk1"/>
                </a:solidFill>
                <a:latin typeface="DM Sans"/>
                <a:ea typeface="DM Sans"/>
                <a:cs typeface="DM Sans"/>
                <a:sym typeface="DM Sans"/>
              </a:rPr>
              <a:t>Identificar a los clientes de la tabla </a:t>
            </a:r>
            <a:r>
              <a:rPr lang="es" sz="1450" b="1">
                <a:solidFill>
                  <a:schemeClr val="dk1"/>
                </a:solidFill>
                <a:latin typeface="DM Sans"/>
                <a:ea typeface="DM Sans"/>
                <a:cs typeface="DM Sans"/>
                <a:sym typeface="DM Sans"/>
              </a:rPr>
              <a:t>Customers</a:t>
            </a:r>
            <a:r>
              <a:rPr lang="es" sz="1450">
                <a:solidFill>
                  <a:schemeClr val="dk1"/>
                </a:solidFill>
                <a:latin typeface="DM Sans"/>
                <a:ea typeface="DM Sans"/>
                <a:cs typeface="DM Sans"/>
                <a:sym typeface="DM Sans"/>
              </a:rPr>
              <a:t> que viven en París o Londres (8 registros)</a:t>
            </a:r>
            <a:endParaRPr sz="145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a:solidFill>
                  <a:schemeClr val="dk1"/>
                </a:solidFill>
                <a:latin typeface="DM Sans"/>
                <a:ea typeface="DM Sans"/>
                <a:cs typeface="DM Sans"/>
                <a:sym typeface="DM Sans"/>
              </a:rPr>
              <a:t>Encontrar en la tabla </a:t>
            </a:r>
            <a:r>
              <a:rPr lang="es" sz="1450" b="1">
                <a:solidFill>
                  <a:schemeClr val="dk1"/>
                </a:solidFill>
                <a:latin typeface="DM Sans"/>
                <a:ea typeface="DM Sans"/>
                <a:cs typeface="DM Sans"/>
                <a:sym typeface="DM Sans"/>
              </a:rPr>
              <a:t>OrderDetails</a:t>
            </a:r>
            <a:r>
              <a:rPr lang="es" sz="1450">
                <a:solidFill>
                  <a:schemeClr val="dk1"/>
                </a:solidFill>
                <a:latin typeface="DM Sans"/>
                <a:ea typeface="DM Sans"/>
                <a:cs typeface="DM Sans"/>
                <a:sym typeface="DM Sans"/>
              </a:rPr>
              <a:t> las órdenes cuya cantidad está entre 10 y 15 y además que el OrderDetailID sea mayor = que 6. (122 registros)</a:t>
            </a:r>
            <a:endParaRPr sz="145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a:solidFill>
                  <a:schemeClr val="dk1"/>
                </a:solidFill>
                <a:latin typeface="DM Sans"/>
                <a:ea typeface="DM Sans"/>
                <a:cs typeface="DM Sans"/>
                <a:sym typeface="DM Sans"/>
              </a:rPr>
              <a:t>Seleccionar todos los registros de la tabla </a:t>
            </a:r>
            <a:r>
              <a:rPr lang="es" sz="1450" b="1">
                <a:solidFill>
                  <a:schemeClr val="dk1"/>
                </a:solidFill>
                <a:latin typeface="DM Sans"/>
                <a:ea typeface="DM Sans"/>
                <a:cs typeface="DM Sans"/>
                <a:sym typeface="DM Sans"/>
              </a:rPr>
              <a:t>Products</a:t>
            </a:r>
            <a:r>
              <a:rPr lang="es" sz="1450">
                <a:solidFill>
                  <a:schemeClr val="dk1"/>
                </a:solidFill>
                <a:latin typeface="DM Sans"/>
                <a:ea typeface="DM Sans"/>
                <a:cs typeface="DM Sans"/>
                <a:sym typeface="DM Sans"/>
              </a:rPr>
              <a:t> donde el ProductName empiezan por la letra C (9 registros)</a:t>
            </a:r>
            <a:endParaRPr sz="25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0"/>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Analytical</a:t>
            </a:r>
            <a:endParaRPr sz="4000" b="1" i="0" u="none" strike="noStrike" cap="none">
              <a:solidFill>
                <a:schemeClr val="dk1"/>
              </a:solidFill>
              <a:latin typeface="DM Sans"/>
              <a:ea typeface="DM Sans"/>
              <a:cs typeface="DM Sans"/>
              <a:sym typeface="DM Sans"/>
            </a:endParaRPr>
          </a:p>
        </p:txBody>
      </p:sp>
      <p:pic>
        <p:nvPicPr>
          <p:cNvPr id="207" name="Google Shape;207;p40"/>
          <p:cNvPicPr preferRelativeResize="0"/>
          <p:nvPr/>
        </p:nvPicPr>
        <p:blipFill rotWithShape="1">
          <a:blip r:embed="rId3">
            <a:alphaModFix/>
          </a:blip>
          <a:srcRect/>
          <a:stretch/>
        </p:blipFill>
        <p:spPr>
          <a:xfrm>
            <a:off x="4699800" y="3010800"/>
            <a:ext cx="3969000" cy="1579200"/>
          </a:xfrm>
          <a:prstGeom prst="rect">
            <a:avLst/>
          </a:prstGeom>
          <a:noFill/>
          <a:ln>
            <a:noFill/>
          </a:ln>
        </p:spPr>
      </p:pic>
      <p:sp>
        <p:nvSpPr>
          <p:cNvPr id="208" name="Google Shape;208;p40"/>
          <p:cNvSpPr txBox="1"/>
          <p:nvPr/>
        </p:nvSpPr>
        <p:spPr>
          <a:xfrm>
            <a:off x="591675" y="1782050"/>
            <a:ext cx="25734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un sistema de solo lectura que almacena datos históricos sobre métricas comerciales, como el rendimiento de ventas y los niveles de inventario. Los analistas de negocios, ejecutivos corporativos y otros trabajadores ejecutan consultas e informes en una base de datos analítica.</a:t>
            </a:r>
            <a:endParaRPr sz="1350">
              <a:latin typeface="DM Sans"/>
              <a:ea typeface="DM Sans"/>
              <a:cs typeface="DM Sans"/>
              <a:sym typeface="DM Sans"/>
            </a:endParaRPr>
          </a:p>
        </p:txBody>
      </p:sp>
      <p:sp>
        <p:nvSpPr>
          <p:cNvPr id="209" name="Google Shape;209;p40"/>
          <p:cNvSpPr txBox="1"/>
          <p:nvPr/>
        </p:nvSpPr>
        <p:spPr>
          <a:xfrm>
            <a:off x="3413700" y="1828625"/>
            <a:ext cx="30795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información se actualiza regularmente para incluir datos de transacciones recientes de los sistemas operativos de una organización.</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As a service</a:t>
            </a:r>
            <a:endParaRPr sz="4000" b="1" i="0" u="none" strike="noStrike" cap="none">
              <a:solidFill>
                <a:schemeClr val="dk1"/>
              </a:solidFill>
              <a:latin typeface="DM Sans"/>
              <a:ea typeface="DM Sans"/>
              <a:cs typeface="DM Sans"/>
              <a:sym typeface="DM Sans"/>
            </a:endParaRPr>
          </a:p>
        </p:txBody>
      </p:sp>
      <p:pic>
        <p:nvPicPr>
          <p:cNvPr id="215" name="Google Shape;215;p41"/>
          <p:cNvPicPr preferRelativeResize="0"/>
          <p:nvPr/>
        </p:nvPicPr>
        <p:blipFill>
          <a:blip r:embed="rId3">
            <a:alphaModFix/>
          </a:blip>
          <a:stretch>
            <a:fillRect/>
          </a:stretch>
        </p:blipFill>
        <p:spPr>
          <a:xfrm>
            <a:off x="1095350" y="1887063"/>
            <a:ext cx="3324377" cy="2140025"/>
          </a:xfrm>
          <a:prstGeom prst="rect">
            <a:avLst/>
          </a:prstGeom>
          <a:noFill/>
          <a:ln>
            <a:noFill/>
          </a:ln>
        </p:spPr>
      </p:pic>
      <p:sp>
        <p:nvSpPr>
          <p:cNvPr id="216" name="Google Shape;216;p41"/>
          <p:cNvSpPr txBox="1"/>
          <p:nvPr/>
        </p:nvSpPr>
        <p:spPr>
          <a:xfrm>
            <a:off x="475200" y="4590000"/>
            <a:ext cx="425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Azure Database</a:t>
            </a:r>
            <a:endParaRPr sz="1100">
              <a:solidFill>
                <a:schemeClr val="dk2"/>
              </a:solidFill>
              <a:latin typeface="DM Sans"/>
              <a:ea typeface="DM Sans"/>
              <a:cs typeface="DM Sans"/>
              <a:sym typeface="DM Sans"/>
            </a:endParaRPr>
          </a:p>
        </p:txBody>
      </p:sp>
      <p:sp>
        <p:nvSpPr>
          <p:cNvPr id="217" name="Google Shape;217;p41"/>
          <p:cNvSpPr txBox="1"/>
          <p:nvPr/>
        </p:nvSpPr>
        <p:spPr>
          <a:xfrm>
            <a:off x="4906250" y="1306325"/>
            <a:ext cx="36078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DBaaS es un modelo de servicio de computación en la nube que brinda a los usuarios acceso a una base de datos sin necesidad de configurar hardware físico, instalar software o configurar el rendimiento.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Todas las tareas administrativas y el mantenimiento están a cargo del proveedor de servicios,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Se puede ofrecer un mayor control sobre la base de datos, pero puede variar según el proveedor (Amazon RDS, SQL Azure, FathomDB).</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Una definición mejorada</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3"/>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Una definición mejorada</a:t>
            </a:r>
            <a:endParaRPr sz="4000" b="1">
              <a:solidFill>
                <a:schemeClr val="lt1"/>
              </a:solidFill>
              <a:latin typeface="DM Sans"/>
              <a:ea typeface="DM Sans"/>
              <a:cs typeface="DM Sans"/>
              <a:sym typeface="DM Sans"/>
            </a:endParaRPr>
          </a:p>
        </p:txBody>
      </p:sp>
      <p:sp>
        <p:nvSpPr>
          <p:cNvPr id="229" name="Google Shape;229;p43"/>
          <p:cNvSpPr txBox="1"/>
          <p:nvPr/>
        </p:nvSpPr>
        <p:spPr>
          <a:xfrm>
            <a:off x="1109075" y="1820350"/>
            <a:ext cx="26322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base de datos es un conjunto de datos no redundantes, almacenados en un soporte informático, organizados en forma independiente de su utilización y accesibles simultáneamente por distintos usuarios y aplicaciones.</a:t>
            </a:r>
            <a:endParaRPr sz="1350">
              <a:latin typeface="DM Sans"/>
              <a:ea typeface="DM Sans"/>
              <a:cs typeface="DM Sans"/>
              <a:sym typeface="DM Sans"/>
            </a:endParaRPr>
          </a:p>
        </p:txBody>
      </p:sp>
      <p:pic>
        <p:nvPicPr>
          <p:cNvPr id="230" name="Google Shape;230;p43"/>
          <p:cNvPicPr preferRelativeResize="0"/>
          <p:nvPr/>
        </p:nvPicPr>
        <p:blipFill>
          <a:blip r:embed="rId3">
            <a:alphaModFix/>
          </a:blip>
          <a:stretch>
            <a:fillRect/>
          </a:stretch>
        </p:blipFill>
        <p:spPr>
          <a:xfrm>
            <a:off x="3883850" y="1740337"/>
            <a:ext cx="1944362" cy="2215025"/>
          </a:xfrm>
          <a:prstGeom prst="rect">
            <a:avLst/>
          </a:prstGeom>
          <a:noFill/>
          <a:ln>
            <a:noFill/>
          </a:ln>
        </p:spPr>
      </p:pic>
      <p:pic>
        <p:nvPicPr>
          <p:cNvPr id="231" name="Google Shape;231;p43"/>
          <p:cNvPicPr preferRelativeResize="0"/>
          <p:nvPr/>
        </p:nvPicPr>
        <p:blipFill>
          <a:blip r:embed="rId4">
            <a:alphaModFix/>
          </a:blip>
          <a:stretch>
            <a:fillRect/>
          </a:stretch>
        </p:blipFill>
        <p:spPr>
          <a:xfrm>
            <a:off x="5828212" y="1740337"/>
            <a:ext cx="1877438" cy="221502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Características importantes</a:t>
            </a:r>
            <a:endParaRPr sz="4000" b="1" i="0" u="none" strike="noStrike" cap="none">
              <a:solidFill>
                <a:schemeClr val="dk1"/>
              </a:solidFill>
              <a:latin typeface="DM Sans"/>
              <a:ea typeface="DM Sans"/>
              <a:cs typeface="DM Sans"/>
              <a:sym typeface="DM Sans"/>
            </a:endParaRPr>
          </a:p>
        </p:txBody>
      </p:sp>
      <p:graphicFrame>
        <p:nvGraphicFramePr>
          <p:cNvPr id="237" name="Google Shape;237;p44"/>
          <p:cNvGraphicFramePr/>
          <p:nvPr/>
        </p:nvGraphicFramePr>
        <p:xfrm>
          <a:off x="1082900" y="1497775"/>
          <a:ext cx="7239000" cy="2788800"/>
        </p:xfrm>
        <a:graphic>
          <a:graphicData uri="http://schemas.openxmlformats.org/drawingml/2006/table">
            <a:tbl>
              <a:tblPr>
                <a:noFill/>
                <a:tableStyleId>{3790728C-FEBD-48D6-A0D0-C99C0F950A77}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 sz="1350" b="1">
                          <a:latin typeface="DM Sans"/>
                          <a:ea typeface="DM Sans"/>
                          <a:cs typeface="DM Sans"/>
                          <a:sym typeface="DM Sans"/>
                        </a:rPr>
                        <a:t>No sean redundantes</a:t>
                      </a:r>
                      <a:endParaRPr sz="1350" b="1">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a:t>
                      </a:r>
                      <a:r>
                        <a:rPr lang="es" sz="1350" b="1">
                          <a:latin typeface="DM Sans"/>
                          <a:ea typeface="DM Sans"/>
                          <a:cs typeface="DM Sans"/>
                          <a:sym typeface="DM Sans"/>
                        </a:rPr>
                        <a:t>eficiencia en su almacenamiento</a:t>
                      </a:r>
                      <a:endParaRPr sz="1350" b="1">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almacenados en </a:t>
                      </a:r>
                      <a:r>
                        <a:rPr lang="es" sz="1350" b="1">
                          <a:latin typeface="DM Sans"/>
                          <a:ea typeface="DM Sans"/>
                          <a:cs typeface="DM Sans"/>
                          <a:sym typeface="DM Sans"/>
                        </a:rPr>
                        <a:t>soporte informático</a:t>
                      </a:r>
                      <a:r>
                        <a:rPr lang="es" sz="1350">
                          <a:latin typeface="DM Sans"/>
                          <a:ea typeface="DM Sans"/>
                          <a:cs typeface="DM Sans"/>
                          <a:sym typeface="DM Sans"/>
                        </a:rPr>
                        <a:t>:</a:t>
                      </a:r>
                      <a:endParaRPr sz="1350">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necesidad de contar con </a:t>
                      </a:r>
                      <a:r>
                        <a:rPr lang="es" sz="1350" b="1">
                          <a:latin typeface="DM Sans"/>
                          <a:ea typeface="DM Sans"/>
                          <a:cs typeface="DM Sans"/>
                          <a:sym typeface="DM Sans"/>
                        </a:rPr>
                        <a:t>medios físicos de almacenamientos que garanticen seguridad</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organizados en </a:t>
                      </a:r>
                      <a:r>
                        <a:rPr lang="es" sz="1350" b="1">
                          <a:latin typeface="DM Sans"/>
                          <a:ea typeface="DM Sans"/>
                          <a:cs typeface="DM Sans"/>
                          <a:sym typeface="DM Sans"/>
                        </a:rPr>
                        <a:t>forma independiente </a:t>
                      </a:r>
                      <a:r>
                        <a:rPr lang="es" sz="1350">
                          <a:latin typeface="DM Sans"/>
                          <a:ea typeface="DM Sans"/>
                          <a:cs typeface="DM Sans"/>
                          <a:sym typeface="DM Sans"/>
                        </a:rPr>
                        <a:t>de su uso</a:t>
                      </a:r>
                      <a:endParaRPr sz="1350">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b="1">
                          <a:latin typeface="DM Sans"/>
                          <a:ea typeface="DM Sans"/>
                          <a:cs typeface="DM Sans"/>
                          <a:sym typeface="DM Sans"/>
                        </a:rPr>
                        <a:t>No se necesita saber cómo están almacenados</a:t>
                      </a:r>
                      <a:r>
                        <a:rPr lang="es" sz="1350">
                          <a:latin typeface="DM Sans"/>
                          <a:ea typeface="DM Sans"/>
                          <a:cs typeface="DM Sans"/>
                          <a:sym typeface="DM Sans"/>
                        </a:rPr>
                        <a:t> para poder acceder a los datos</a:t>
                      </a:r>
                      <a:endParaRPr sz="1350">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Pueden ser accedidos en </a:t>
                      </a:r>
                      <a:r>
                        <a:rPr lang="es" sz="1350" b="1">
                          <a:latin typeface="DM Sans"/>
                          <a:ea typeface="DM Sans"/>
                          <a:cs typeface="DM Sans"/>
                          <a:sym typeface="DM Sans"/>
                        </a:rPr>
                        <a:t>forma simultánea</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flexibilidad de </a:t>
                      </a:r>
                      <a:r>
                        <a:rPr lang="es" sz="1350" b="1">
                          <a:latin typeface="DM Sans"/>
                          <a:ea typeface="DM Sans"/>
                          <a:cs typeface="DM Sans"/>
                          <a:sym typeface="DM Sans"/>
                        </a:rPr>
                        <a:t>poder utilizar un sistema específico</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5"/>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Mejoras ofrecidas por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46"/>
          <p:cNvPicPr preferRelativeResize="0"/>
          <p:nvPr/>
        </p:nvPicPr>
        <p:blipFill>
          <a:blip r:embed="rId3">
            <a:alphaModFix/>
          </a:blip>
          <a:stretch>
            <a:fillRect/>
          </a:stretch>
        </p:blipFill>
        <p:spPr>
          <a:xfrm>
            <a:off x="3419150" y="1471400"/>
            <a:ext cx="4751198" cy="2753676"/>
          </a:xfrm>
          <a:prstGeom prst="rect">
            <a:avLst/>
          </a:prstGeom>
          <a:noFill/>
          <a:ln>
            <a:noFill/>
          </a:ln>
        </p:spPr>
      </p:pic>
      <p:sp>
        <p:nvSpPr>
          <p:cNvPr id="249" name="Google Shape;249;p46"/>
          <p:cNvSpPr txBox="1"/>
          <p:nvPr/>
        </p:nvSpPr>
        <p:spPr>
          <a:xfrm>
            <a:off x="4952206" y="2547703"/>
            <a:ext cx="168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50" name="Google Shape;250;p46"/>
          <p:cNvSpPr txBox="1"/>
          <p:nvPr/>
        </p:nvSpPr>
        <p:spPr>
          <a:xfrm>
            <a:off x="14168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Sistema DBMS</a:t>
            </a:r>
            <a:endParaRPr sz="4000" b="1">
              <a:solidFill>
                <a:schemeClr val="lt1"/>
              </a:solidFill>
              <a:latin typeface="DM Sans"/>
              <a:ea typeface="DM Sans"/>
              <a:cs typeface="DM Sans"/>
              <a:sym typeface="DM Sans"/>
            </a:endParaRPr>
          </a:p>
        </p:txBody>
      </p:sp>
      <p:sp>
        <p:nvSpPr>
          <p:cNvPr id="251" name="Google Shape;251;p46"/>
          <p:cNvSpPr txBox="1"/>
          <p:nvPr/>
        </p:nvSpPr>
        <p:spPr>
          <a:xfrm>
            <a:off x="786950" y="2028625"/>
            <a:ext cx="26322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bases de datos clásicas están administradas por un sistema particular adecuado para tal fin denominado </a:t>
            </a:r>
            <a:r>
              <a:rPr lang="es" sz="1350" b="1">
                <a:latin typeface="DM Sans"/>
                <a:ea typeface="DM Sans"/>
                <a:cs typeface="DM Sans"/>
                <a:sym typeface="DM Sans"/>
              </a:rPr>
              <a:t>Sistema de Gestión de Bases de Datos (DBMS: Data Base Management System)</a:t>
            </a:r>
            <a:endParaRPr sz="1350" b="1">
              <a:latin typeface="DM Sans"/>
              <a:ea typeface="DM Sans"/>
              <a:cs typeface="DM Sans"/>
              <a:sym typeface="DM Sans"/>
            </a:endParaRPr>
          </a:p>
        </p:txBody>
      </p:sp>
      <p:pic>
        <p:nvPicPr>
          <p:cNvPr id="252" name="Google Shape;252;p46"/>
          <p:cNvPicPr preferRelativeResize="0"/>
          <p:nvPr/>
        </p:nvPicPr>
        <p:blipFill>
          <a:blip r:embed="rId4">
            <a:alphaModFix/>
          </a:blip>
          <a:stretch>
            <a:fillRect/>
          </a:stretch>
        </p:blipFill>
        <p:spPr>
          <a:xfrm>
            <a:off x="3419150" y="1497225"/>
            <a:ext cx="4751201" cy="270202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1" name="Google Shape;91;p2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2" name="Google Shape;92;p2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Comprender </a:t>
            </a:r>
            <a:r>
              <a:rPr lang="es" sz="1350">
                <a:solidFill>
                  <a:schemeClr val="dk1"/>
                </a:solidFill>
                <a:latin typeface="DM Sans"/>
                <a:ea typeface="DM Sans"/>
                <a:cs typeface="DM Sans"/>
                <a:sym typeface="DM Sans"/>
              </a:rPr>
              <a:t>la definición de bases de datos y las mejoras que ofrecen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3" name="Google Shape;93;p2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94" name="Google Shape;94;p29"/>
          <p:cNvSpPr txBox="1"/>
          <p:nvPr/>
        </p:nvSpPr>
        <p:spPr>
          <a:xfrm>
            <a:off x="2690561" y="2179926"/>
            <a:ext cx="42813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 </a:t>
            </a:r>
            <a:r>
              <a:rPr lang="es" sz="1350">
                <a:solidFill>
                  <a:schemeClr val="dk1"/>
                </a:solidFill>
                <a:latin typeface="DM Sans"/>
                <a:ea typeface="DM Sans"/>
                <a:cs typeface="DM Sans"/>
                <a:sym typeface="DM Sans"/>
              </a:rPr>
              <a:t>los sistemas de gestión de bases de datos. Cómo es su arquitectura y que funciones permiten trabajar con bases de datos</a:t>
            </a:r>
            <a:r>
              <a:rPr lang="es" sz="1350"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5" name="Google Shape;95;p2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96" name="Google Shape;96;p2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algunas funciones que forman parte del DBMS</a:t>
            </a:r>
            <a:endParaRPr sz="1350" i="0" u="none" strike="noStrike" cap="none">
              <a:solidFill>
                <a:schemeClr val="dk1"/>
              </a:solidFill>
              <a:latin typeface="DM Sans"/>
              <a:ea typeface="DM Sans"/>
              <a:cs typeface="DM Sans"/>
              <a:sym typeface="DM Sans"/>
            </a:endParaRPr>
          </a:p>
        </p:txBody>
      </p:sp>
      <p:cxnSp>
        <p:nvCxnSpPr>
          <p:cNvPr id="97" name="Google Shape;97;p29"/>
          <p:cNvCxnSpPr>
            <a:stCxn id="91" idx="2"/>
            <a:endCxn id="93"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98" name="Google Shape;98;p29"/>
          <p:cNvCxnSpPr>
            <a:stCxn id="93" idx="2"/>
            <a:endCxn id="95"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pic>
        <p:nvPicPr>
          <p:cNvPr id="99" name="Google Shape;99;p29"/>
          <p:cNvPicPr preferRelativeResize="0"/>
          <p:nvPr/>
        </p:nvPicPr>
        <p:blipFill rotWithShape="1">
          <a:blip r:embed="rId3">
            <a:alphaModFix/>
          </a:blip>
          <a:srcRect/>
          <a:stretch/>
        </p:blipFill>
        <p:spPr>
          <a:xfrm>
            <a:off x="2172738" y="3683688"/>
            <a:ext cx="196975" cy="196975"/>
          </a:xfrm>
          <a:prstGeom prst="rect">
            <a:avLst/>
          </a:prstGeom>
          <a:noFill/>
          <a:ln>
            <a:noFill/>
          </a:ln>
        </p:spPr>
      </p:pic>
      <p:cxnSp>
        <p:nvCxnSpPr>
          <p:cNvPr id="100" name="Google Shape;100;p29"/>
          <p:cNvCxnSpPr/>
          <p:nvPr/>
        </p:nvCxnSpPr>
        <p:spPr>
          <a:xfrm rot="5400000">
            <a:off x="2003638" y="3415788"/>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
        <p:nvSpPr>
          <p:cNvPr id="101" name="Google Shape;101;p29"/>
          <p:cNvSpPr txBox="1"/>
          <p:nvPr/>
        </p:nvSpPr>
        <p:spPr>
          <a:xfrm>
            <a:off x="2690561" y="3482025"/>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a:t>
            </a:r>
            <a:r>
              <a:rPr lang="es" sz="1350">
                <a:solidFill>
                  <a:schemeClr val="dk1"/>
                </a:solidFill>
                <a:latin typeface="DM Sans"/>
                <a:ea typeface="DM Sans"/>
                <a:cs typeface="DM Sans"/>
                <a:sym typeface="DM Sans"/>
              </a:rPr>
              <a:t> los tipos de sistemas de bases de datos</a:t>
            </a:r>
            <a:endParaRPr sz="1350"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58" name="Google Shape;258;p47"/>
          <p:cNvSpPr txBox="1"/>
          <p:nvPr/>
        </p:nvSpPr>
        <p:spPr>
          <a:xfrm>
            <a:off x="618425" y="1385050"/>
            <a:ext cx="3080400" cy="22626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b="1">
                <a:latin typeface="DM Sans"/>
                <a:ea typeface="DM Sans"/>
                <a:cs typeface="DM Sans"/>
                <a:sym typeface="DM Sans"/>
              </a:rPr>
              <a:t>Independencia:</a:t>
            </a:r>
            <a:r>
              <a:rPr lang="es" sz="1350">
                <a:solidFill>
                  <a:schemeClr val="dk1"/>
                </a:solidFill>
                <a:latin typeface="DM Sans"/>
                <a:ea typeface="DM Sans"/>
                <a:cs typeface="DM Sans"/>
                <a:sym typeface="DM Sans"/>
              </a:rPr>
              <a:t> de la representación de los datos con respecto a su almacenamiento.</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Eficiencia</a:t>
            </a:r>
            <a:r>
              <a:rPr lang="es" sz="1350">
                <a:solidFill>
                  <a:schemeClr val="dk1"/>
                </a:solidFill>
                <a:latin typeface="DM Sans"/>
                <a:ea typeface="DM Sans"/>
                <a:cs typeface="DM Sans"/>
                <a:sym typeface="DM Sans"/>
              </a:rPr>
              <a:t>: se utilizan técnicas  se utilizan técnicas específicas para acelerar la consulta y utilización de los datos almacenados en la base de datos.</a:t>
            </a:r>
            <a:endParaRPr sz="1350"/>
          </a:p>
        </p:txBody>
      </p:sp>
      <p:sp>
        <p:nvSpPr>
          <p:cNvPr id="259" name="Google Shape;259;p47"/>
          <p:cNvSpPr txBox="1"/>
          <p:nvPr/>
        </p:nvSpPr>
        <p:spPr>
          <a:xfrm>
            <a:off x="4023375" y="1385050"/>
            <a:ext cx="3000000" cy="21036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Integridad</a:t>
            </a:r>
            <a:r>
              <a:rPr lang="es" sz="1350">
                <a:solidFill>
                  <a:schemeClr val="dk1"/>
                </a:solidFill>
                <a:latin typeface="DM Sans"/>
                <a:ea typeface="DM Sans"/>
                <a:cs typeface="DM Sans"/>
                <a:sym typeface="DM Sans"/>
              </a:rPr>
              <a:t>: se ofrecen diversos niveles de protección frente a fallos.</a:t>
            </a:r>
            <a:endParaRPr sz="1350">
              <a:solidFill>
                <a:schemeClr val="dk1"/>
              </a:solidFill>
              <a:latin typeface="DM Sans"/>
              <a:ea typeface="DM Sans"/>
              <a:cs typeface="DM Sans"/>
              <a:sym typeface="DM Sans"/>
            </a:endParaRPr>
          </a:p>
          <a:p>
            <a:pPr marL="0" lvl="0" indent="0" algn="l" rtl="0">
              <a:lnSpc>
                <a:spcPct val="100000"/>
              </a:lnSpc>
              <a:spcBef>
                <a:spcPts val="10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Seguridad: </a:t>
            </a:r>
            <a:r>
              <a:rPr lang="es" sz="1350">
                <a:solidFill>
                  <a:schemeClr val="dk1"/>
                </a:solidFill>
                <a:latin typeface="DM Sans"/>
                <a:ea typeface="DM Sans"/>
                <a:cs typeface="DM Sans"/>
                <a:sym typeface="DM Sans"/>
              </a:rPr>
              <a:t>complejo sistema para otorgar permisos de tal forma de garantizar el acceso a quien corresponda.</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65" name="Google Shape;265;p48"/>
          <p:cNvSpPr txBox="1"/>
          <p:nvPr/>
        </p:nvSpPr>
        <p:spPr>
          <a:xfrm>
            <a:off x="618425" y="1385050"/>
            <a:ext cx="3080400" cy="27270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Centralización:  </a:t>
            </a:r>
            <a:r>
              <a:rPr lang="es" sz="1350">
                <a:latin typeface="DM Sans"/>
                <a:ea typeface="DM Sans"/>
                <a:cs typeface="DM Sans"/>
                <a:sym typeface="DM Sans"/>
              </a:rPr>
              <a:t>permite que sean administrados de forma centralizada.</a:t>
            </a:r>
            <a:endParaRPr sz="1350">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Acceso concurrente: </a:t>
            </a:r>
            <a:r>
              <a:rPr lang="es" sz="1350">
                <a:latin typeface="DM Sans"/>
                <a:ea typeface="DM Sans"/>
                <a:cs typeface="DM Sans"/>
                <a:sym typeface="DM Sans"/>
              </a:rPr>
              <a:t> el acceso por parte de múltiples usuarios es complejo, y existen muchas situaciones donde los datos podrían corromperse. El DBMS provee mecanismos para evitar estas situaciones.</a:t>
            </a:r>
            <a:endParaRPr sz="1350">
              <a:latin typeface="DM Sans"/>
              <a:ea typeface="DM Sans"/>
              <a:cs typeface="DM Sans"/>
              <a:sym typeface="DM Sans"/>
            </a:endParaRPr>
          </a:p>
          <a:p>
            <a:pPr marL="0" lvl="0" indent="0" algn="l" rtl="0">
              <a:lnSpc>
                <a:spcPct val="100000"/>
              </a:lnSpc>
              <a:spcBef>
                <a:spcPts val="1000"/>
              </a:spcBef>
              <a:spcAft>
                <a:spcPts val="1000"/>
              </a:spcAft>
              <a:buNone/>
            </a:pPr>
            <a:endParaRPr sz="1350" b="1">
              <a:latin typeface="DM Sans"/>
              <a:ea typeface="DM Sans"/>
              <a:cs typeface="DM Sans"/>
              <a:sym typeface="DM Sans"/>
            </a:endParaRPr>
          </a:p>
        </p:txBody>
      </p:sp>
      <p:sp>
        <p:nvSpPr>
          <p:cNvPr id="266" name="Google Shape;266;p48"/>
          <p:cNvSpPr txBox="1"/>
          <p:nvPr/>
        </p:nvSpPr>
        <p:spPr>
          <a:xfrm>
            <a:off x="4023375" y="1385050"/>
            <a:ext cx="3000000" cy="10158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1000"/>
              </a:spcAft>
              <a:buClr>
                <a:srgbClr val="EA90FF"/>
              </a:buClr>
              <a:buSzPts val="1350"/>
              <a:buFont typeface="DM Sans"/>
              <a:buChar char="✔"/>
            </a:pPr>
            <a:r>
              <a:rPr lang="es" sz="1350" b="1">
                <a:solidFill>
                  <a:schemeClr val="dk1"/>
                </a:solidFill>
                <a:latin typeface="DM Sans"/>
                <a:ea typeface="DM Sans"/>
                <a:cs typeface="DM Sans"/>
                <a:sym typeface="DM Sans"/>
              </a:rPr>
              <a:t>Reusabilidad: </a:t>
            </a:r>
            <a:r>
              <a:rPr lang="es" sz="1350">
                <a:solidFill>
                  <a:schemeClr val="dk1"/>
                </a:solidFill>
                <a:latin typeface="DM Sans"/>
                <a:ea typeface="DM Sans"/>
                <a:cs typeface="DM Sans"/>
                <a:sym typeface="DM Sans"/>
              </a:rPr>
              <a:t>situaciones comunes de acceso y uso y utilizarlas a través de distintas aplicaciones.</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Sistemas de gestión de</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bases de datos</a:t>
            </a:r>
            <a:endParaRPr sz="4000" b="1" i="0" u="none" strike="noStrike" cap="none">
              <a:solidFill>
                <a:srgbClr val="EA90FF"/>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Data Base Management System</a:t>
            </a:r>
            <a:endParaRPr sz="3500" b="1" i="0" u="none" strike="noStrike" cap="none">
              <a:solidFill>
                <a:schemeClr val="dk1"/>
              </a:solidFill>
              <a:latin typeface="DM Sans"/>
              <a:ea typeface="DM Sans"/>
              <a:cs typeface="DM Sans"/>
              <a:sym typeface="DM Sans"/>
            </a:endParaRPr>
          </a:p>
        </p:txBody>
      </p:sp>
      <p:pic>
        <p:nvPicPr>
          <p:cNvPr id="282" name="Google Shape;282;p51"/>
          <p:cNvPicPr preferRelativeResize="0"/>
          <p:nvPr/>
        </p:nvPicPr>
        <p:blipFill rotWithShape="1">
          <a:blip r:embed="rId3">
            <a:alphaModFix/>
          </a:blip>
          <a:srcRect t="16471"/>
          <a:stretch/>
        </p:blipFill>
        <p:spPr>
          <a:xfrm>
            <a:off x="3556550" y="2659475"/>
            <a:ext cx="4800876" cy="1813225"/>
          </a:xfrm>
          <a:prstGeom prst="rect">
            <a:avLst/>
          </a:prstGeom>
          <a:noFill/>
          <a:ln>
            <a:noFill/>
          </a:ln>
        </p:spPr>
      </p:pic>
      <p:sp>
        <p:nvSpPr>
          <p:cNvPr id="283" name="Google Shape;283;p51"/>
          <p:cNvSpPr txBox="1"/>
          <p:nvPr/>
        </p:nvSpPr>
        <p:spPr>
          <a:xfrm>
            <a:off x="628850" y="1209925"/>
            <a:ext cx="32214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Solución tecnológica utilizada para optimizar y administrar el almacenamiento y la recuperación de datos de las bases de datos.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84" name="Google Shape;284;p51"/>
          <p:cNvSpPr txBox="1"/>
          <p:nvPr/>
        </p:nvSpPr>
        <p:spPr>
          <a:xfrm>
            <a:off x="4236950" y="12099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Ofrece un enfoque sistemático para administrar bases de datos a través de una interfaz para usuarios</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52"/>
          <p:cNvGrpSpPr/>
          <p:nvPr/>
        </p:nvGrpSpPr>
        <p:grpSpPr>
          <a:xfrm>
            <a:off x="457338" y="468286"/>
            <a:ext cx="431100" cy="431100"/>
            <a:chOff x="4616400" y="1950761"/>
            <a:chExt cx="431100" cy="431100"/>
          </a:xfrm>
        </p:grpSpPr>
        <p:sp>
          <p:nvSpPr>
            <p:cNvPr id="290" name="Google Shape;290;p52"/>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5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92" name="Google Shape;292;p52"/>
          <p:cNvSpPr txBox="1"/>
          <p:nvPr/>
        </p:nvSpPr>
        <p:spPr>
          <a:xfrm>
            <a:off x="475200" y="1173425"/>
            <a:ext cx="71694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Es un software específicamente diseñado para</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definir, manipular y utilizar la información</a:t>
            </a:r>
            <a:r>
              <a:rPr lang="es" sz="2500">
                <a:solidFill>
                  <a:schemeClr val="lt1"/>
                </a:solidFill>
                <a:latin typeface="DM Sans"/>
                <a:ea typeface="DM Sans"/>
                <a:cs typeface="DM Sans"/>
                <a:sym typeface="DM Sans"/>
              </a:rPr>
              <a:t> que </a:t>
            </a:r>
            <a:r>
              <a:rPr lang="es" sz="2500">
                <a:solidFill>
                  <a:schemeClr val="dk1"/>
                </a:solidFill>
                <a:latin typeface="DM Sans"/>
                <a:ea typeface="DM Sans"/>
                <a:cs typeface="DM Sans"/>
                <a:sym typeface="DM Sans"/>
              </a:rPr>
              <a:t>contienen las bases de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a:solidFill>
                <a:schemeClr val="dk1"/>
              </a:solidFill>
              <a:latin typeface="DM Sans"/>
              <a:ea typeface="DM Sans"/>
              <a:cs typeface="DM Sans"/>
              <a:sym typeface="DM Sans"/>
            </a:endParaRPr>
          </a:p>
          <a:p>
            <a:pPr marL="0" lvl="0" indent="0" algn="l" rtl="0">
              <a:spcBef>
                <a:spcPts val="0"/>
              </a:spcBef>
              <a:spcAft>
                <a:spcPts val="0"/>
              </a:spcAft>
              <a:buNone/>
            </a:pPr>
            <a:r>
              <a:rPr lang="es" sz="2500">
                <a:solidFill>
                  <a:schemeClr val="dk1"/>
                </a:solidFill>
                <a:latin typeface="DM Sans"/>
                <a:ea typeface="DM Sans"/>
                <a:cs typeface="DM Sans"/>
                <a:sym typeface="DM Sans"/>
              </a:rPr>
              <a:t>Permite realizar las tareas de administración para garantizar su operatividad y además mantener las características de integridad y seguridad de los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p:txBody>
      </p:sp>
      <p:sp>
        <p:nvSpPr>
          <p:cNvPr id="293" name="Google Shape;293;p5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3"/>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Arquitectura de tres capas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es una Arquitectura?</a:t>
            </a:r>
            <a:endParaRPr sz="4000" b="1" i="0" u="none" strike="noStrike" cap="none">
              <a:solidFill>
                <a:schemeClr val="dk1"/>
              </a:solidFill>
              <a:latin typeface="DM Sans"/>
              <a:ea typeface="DM Sans"/>
              <a:cs typeface="DM Sans"/>
              <a:sym typeface="DM Sans"/>
            </a:endParaRPr>
          </a:p>
        </p:txBody>
      </p:sp>
      <p:sp>
        <p:nvSpPr>
          <p:cNvPr id="304" name="Google Shape;304;p54"/>
          <p:cNvSpPr txBox="1"/>
          <p:nvPr/>
        </p:nvSpPr>
        <p:spPr>
          <a:xfrm>
            <a:off x="819100" y="1422550"/>
            <a:ext cx="3921000" cy="2519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términos de software, la arquitectura </a:t>
            </a:r>
            <a:r>
              <a:rPr lang="es" sz="1350" b="1">
                <a:solidFill>
                  <a:schemeClr val="dk1"/>
                </a:solidFill>
                <a:latin typeface="DM Sans"/>
                <a:ea typeface="DM Sans"/>
                <a:cs typeface="DM Sans"/>
                <a:sym typeface="DM Sans"/>
              </a:rPr>
              <a:t>representa la forma en que está estructurado</a:t>
            </a:r>
            <a:r>
              <a:rPr lang="es" sz="1350">
                <a:solidFill>
                  <a:schemeClr val="dk1"/>
                </a:solidFill>
                <a:latin typeface="DM Sans"/>
                <a:ea typeface="DM Sans"/>
                <a:cs typeface="DM Sans"/>
                <a:sym typeface="DM Sans"/>
              </a:rPr>
              <a:t> el software. Pero es un término muy amplio… </a:t>
            </a:r>
            <a:endParaRPr sz="1350">
              <a:solidFill>
                <a:schemeClr val="dk1"/>
              </a:solidFill>
              <a:latin typeface="DM Sans"/>
              <a:ea typeface="DM Sans"/>
              <a:cs typeface="DM Sans"/>
              <a:sym typeface="DM Sans"/>
            </a:endParaRPr>
          </a:p>
          <a:p>
            <a:pPr marL="0" lvl="0" indent="0" algn="l" rtl="0">
              <a:lnSpc>
                <a:spcPct val="15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Entonces podemos pensarlo como </a:t>
            </a:r>
            <a:r>
              <a:rPr lang="es" sz="1350">
                <a:solidFill>
                  <a:schemeClr val="dk1"/>
                </a:solidFill>
                <a:highlight>
                  <a:srgbClr val="EAFF6A"/>
                </a:highlight>
                <a:latin typeface="DM Sans"/>
                <a:ea typeface="DM Sans"/>
                <a:cs typeface="DM Sans"/>
                <a:sym typeface="DM Sans"/>
              </a:rPr>
              <a:t>la forma de generar la estructura necesaria para cumplir con los requerimientos del software. </a:t>
            </a:r>
            <a:endParaRPr sz="1350">
              <a:solidFill>
                <a:schemeClr val="dk1"/>
              </a:solidFill>
              <a:highlight>
                <a:srgbClr val="EAFF6A"/>
              </a:highlight>
              <a:latin typeface="DM Sans"/>
              <a:ea typeface="DM Sans"/>
              <a:cs typeface="DM Sans"/>
              <a:sym typeface="DM Sans"/>
            </a:endParaRPr>
          </a:p>
          <a:p>
            <a:pPr marL="0" lvl="0" indent="0" algn="l" rtl="0">
              <a:spcBef>
                <a:spcPts val="1000"/>
              </a:spcBef>
              <a:spcAft>
                <a:spcPts val="0"/>
              </a:spcAft>
              <a:buNone/>
            </a:pPr>
            <a:endParaRPr sz="1350">
              <a:latin typeface="DM Sans"/>
              <a:ea typeface="DM Sans"/>
              <a:cs typeface="DM Sans"/>
              <a:sym typeface="DM Sans"/>
            </a:endParaRPr>
          </a:p>
        </p:txBody>
      </p:sp>
      <p:pic>
        <p:nvPicPr>
          <p:cNvPr id="305" name="Google Shape;305;p54"/>
          <p:cNvPicPr preferRelativeResize="0"/>
          <p:nvPr/>
        </p:nvPicPr>
        <p:blipFill>
          <a:blip r:embed="rId3">
            <a:alphaModFix/>
          </a:blip>
          <a:stretch>
            <a:fillRect/>
          </a:stretch>
        </p:blipFill>
        <p:spPr>
          <a:xfrm>
            <a:off x="5155075" y="1276263"/>
            <a:ext cx="2977075" cy="297707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sp>
        <p:nvSpPr>
          <p:cNvPr id="311" name="Google Shape;311;p55"/>
          <p:cNvSpPr txBox="1"/>
          <p:nvPr/>
        </p:nvSpPr>
        <p:spPr>
          <a:xfrm>
            <a:off x="925325" y="3652625"/>
            <a:ext cx="1125000" cy="492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Clr>
                <a:srgbClr val="000000"/>
              </a:buClr>
              <a:buSzPts val="1100"/>
              <a:buFont typeface="Arial"/>
              <a:buNone/>
            </a:pPr>
            <a:r>
              <a:rPr lang="es" sz="2000" b="1">
                <a:solidFill>
                  <a:schemeClr val="dk1"/>
                </a:solidFill>
                <a:highlight>
                  <a:srgbClr val="EAFF6A"/>
                </a:highlight>
                <a:latin typeface="DM Sans"/>
                <a:ea typeface="DM Sans"/>
                <a:cs typeface="DM Sans"/>
                <a:sym typeface="DM Sans"/>
              </a:rPr>
              <a:t>Interno</a:t>
            </a:r>
            <a:endParaRPr sz="2000" b="1">
              <a:solidFill>
                <a:schemeClr val="dk1"/>
              </a:solidFill>
              <a:highlight>
                <a:srgbClr val="EAFF6A"/>
              </a:highlight>
              <a:latin typeface="DM Sans"/>
              <a:ea typeface="DM Sans"/>
              <a:cs typeface="DM Sans"/>
              <a:sym typeface="DM Sans"/>
            </a:endParaRPr>
          </a:p>
        </p:txBody>
      </p:sp>
      <p:sp>
        <p:nvSpPr>
          <p:cNvPr id="312" name="Google Shape;312;p55"/>
          <p:cNvSpPr txBox="1"/>
          <p:nvPr/>
        </p:nvSpPr>
        <p:spPr>
          <a:xfrm>
            <a:off x="2172125" y="1328388"/>
            <a:ext cx="62043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los datos de la </a:t>
            </a:r>
            <a:r>
              <a:rPr lang="es" sz="1350" b="1">
                <a:solidFill>
                  <a:srgbClr val="000000"/>
                </a:solidFill>
                <a:latin typeface="DM Sans"/>
                <a:ea typeface="DM Sans"/>
                <a:cs typeface="DM Sans"/>
                <a:sym typeface="DM Sans"/>
              </a:rPr>
              <a:t>forma que los ve el usuario</a:t>
            </a:r>
            <a:r>
              <a:rPr lang="es" sz="1350">
                <a:solidFill>
                  <a:srgbClr val="000000"/>
                </a:solidFill>
                <a:latin typeface="DM Sans"/>
                <a:ea typeface="DM Sans"/>
                <a:cs typeface="DM Sans"/>
                <a:sym typeface="DM Sans"/>
              </a:rPr>
              <a:t>. Aquí se ven los datos “tal cual están” a los ojos de un determinado usuario.</a:t>
            </a:r>
            <a:endParaRPr sz="1350">
              <a:solidFill>
                <a:srgbClr val="000000"/>
              </a:solidFill>
              <a:latin typeface="DM Sans"/>
              <a:ea typeface="DM Sans"/>
              <a:cs typeface="DM Sans"/>
              <a:sym typeface="DM Sans"/>
            </a:endParaRPr>
          </a:p>
        </p:txBody>
      </p:sp>
      <p:sp>
        <p:nvSpPr>
          <p:cNvPr id="313" name="Google Shape;313;p55"/>
          <p:cNvSpPr txBox="1"/>
          <p:nvPr/>
        </p:nvSpPr>
        <p:spPr>
          <a:xfrm>
            <a:off x="925325" y="1426275"/>
            <a:ext cx="124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Externo </a:t>
            </a:r>
            <a:endParaRPr sz="2000" b="1">
              <a:solidFill>
                <a:schemeClr val="dk1"/>
              </a:solidFill>
              <a:highlight>
                <a:srgbClr val="EAFF6A"/>
              </a:highlight>
              <a:latin typeface="DM Sans"/>
              <a:ea typeface="DM Sans"/>
              <a:cs typeface="DM Sans"/>
              <a:sym typeface="DM Sans"/>
            </a:endParaRPr>
          </a:p>
        </p:txBody>
      </p:sp>
      <p:sp>
        <p:nvSpPr>
          <p:cNvPr id="314" name="Google Shape;314;p55"/>
          <p:cNvSpPr txBox="1"/>
          <p:nvPr/>
        </p:nvSpPr>
        <p:spPr>
          <a:xfrm>
            <a:off x="948275" y="2436550"/>
            <a:ext cx="107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Lógico</a:t>
            </a:r>
            <a:endParaRPr sz="2000" b="1">
              <a:solidFill>
                <a:schemeClr val="dk1"/>
              </a:solidFill>
              <a:highlight>
                <a:srgbClr val="EAFF6A"/>
              </a:highlight>
              <a:latin typeface="DM Sans"/>
              <a:ea typeface="DM Sans"/>
              <a:cs typeface="DM Sans"/>
              <a:sym typeface="DM Sans"/>
            </a:endParaRPr>
          </a:p>
        </p:txBody>
      </p:sp>
      <p:sp>
        <p:nvSpPr>
          <p:cNvPr id="315" name="Google Shape;315;p55"/>
          <p:cNvSpPr txBox="1"/>
          <p:nvPr/>
        </p:nvSpPr>
        <p:spPr>
          <a:xfrm>
            <a:off x="2172125" y="2151625"/>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a:t>
            </a:r>
            <a:r>
              <a:rPr lang="es" sz="1350" b="1">
                <a:solidFill>
                  <a:srgbClr val="000000"/>
                </a:solidFill>
                <a:latin typeface="DM Sans"/>
                <a:ea typeface="DM Sans"/>
                <a:cs typeface="DM Sans"/>
                <a:sym typeface="DM Sans"/>
              </a:rPr>
              <a:t>abstracta </a:t>
            </a:r>
            <a:r>
              <a:rPr lang="es" sz="1350">
                <a:solidFill>
                  <a:srgbClr val="000000"/>
                </a:solidFill>
                <a:latin typeface="DM Sans"/>
                <a:ea typeface="DM Sans"/>
                <a:cs typeface="DM Sans"/>
                <a:sym typeface="DM Sans"/>
              </a:rPr>
              <a:t>del contenido total de la base de datos. Contiene la </a:t>
            </a:r>
            <a:r>
              <a:rPr lang="es" sz="1350" b="1">
                <a:solidFill>
                  <a:srgbClr val="000000"/>
                </a:solidFill>
                <a:latin typeface="DM Sans"/>
                <a:ea typeface="DM Sans"/>
                <a:cs typeface="DM Sans"/>
                <a:sym typeface="DM Sans"/>
              </a:rPr>
              <a:t>definición </a:t>
            </a:r>
            <a:r>
              <a:rPr lang="es" sz="1350">
                <a:solidFill>
                  <a:srgbClr val="000000"/>
                </a:solidFill>
                <a:latin typeface="DM Sans"/>
                <a:ea typeface="DM Sans"/>
                <a:cs typeface="DM Sans"/>
                <a:sym typeface="DM Sans"/>
              </a:rPr>
              <a:t>de todos los datos y además las </a:t>
            </a:r>
            <a:r>
              <a:rPr lang="es" sz="1350" b="1">
                <a:solidFill>
                  <a:srgbClr val="000000"/>
                </a:solidFill>
                <a:latin typeface="DM Sans"/>
                <a:ea typeface="DM Sans"/>
                <a:cs typeface="DM Sans"/>
                <a:sym typeface="DM Sans"/>
              </a:rPr>
              <a:t>reglas</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mecanismos</a:t>
            </a:r>
            <a:r>
              <a:rPr lang="es" sz="1350">
                <a:solidFill>
                  <a:srgbClr val="000000"/>
                </a:solidFill>
                <a:latin typeface="DM Sans"/>
                <a:ea typeface="DM Sans"/>
                <a:cs typeface="DM Sans"/>
                <a:sym typeface="DM Sans"/>
              </a:rPr>
              <a:t> correspondientes a la seguridad e integridad. Está orientado al perfil del administrador de bases de datos.</a:t>
            </a:r>
            <a:endParaRPr sz="1350">
              <a:latin typeface="DM Sans"/>
              <a:ea typeface="DM Sans"/>
              <a:cs typeface="DM Sans"/>
              <a:sym typeface="DM Sans"/>
            </a:endParaRPr>
          </a:p>
        </p:txBody>
      </p:sp>
      <p:sp>
        <p:nvSpPr>
          <p:cNvPr id="316" name="Google Shape;316;p55"/>
          <p:cNvSpPr txBox="1"/>
          <p:nvPr/>
        </p:nvSpPr>
        <p:spPr>
          <a:xfrm>
            <a:off x="2172125" y="3367688"/>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la base de datos de </a:t>
            </a:r>
            <a:r>
              <a:rPr lang="es" sz="1350" b="1">
                <a:solidFill>
                  <a:srgbClr val="000000"/>
                </a:solidFill>
                <a:latin typeface="DM Sans"/>
                <a:ea typeface="DM Sans"/>
                <a:cs typeface="DM Sans"/>
                <a:sym typeface="DM Sans"/>
              </a:rPr>
              <a:t>forma que lo entienda la computadora</a:t>
            </a:r>
            <a:r>
              <a:rPr lang="es" sz="1350">
                <a:solidFill>
                  <a:srgbClr val="000000"/>
                </a:solidFill>
                <a:latin typeface="DM Sans"/>
                <a:ea typeface="DM Sans"/>
                <a:cs typeface="DM Sans"/>
                <a:sym typeface="DM Sans"/>
              </a:rPr>
              <a:t> o</a:t>
            </a:r>
            <a:r>
              <a:rPr lang="es" sz="1350" b="1">
                <a:solidFill>
                  <a:srgbClr val="000000"/>
                </a:solidFill>
                <a:latin typeface="DM Sans"/>
                <a:ea typeface="DM Sans"/>
                <a:cs typeface="DM Sans"/>
                <a:sym typeface="DM Sans"/>
              </a:rPr>
              <a:t> soporte físico</a:t>
            </a:r>
            <a:r>
              <a:rPr lang="es" sz="1350">
                <a:solidFill>
                  <a:srgbClr val="000000"/>
                </a:solidFill>
                <a:latin typeface="DM Sans"/>
                <a:ea typeface="DM Sans"/>
                <a:cs typeface="DM Sans"/>
                <a:sym typeface="DM Sans"/>
              </a:rPr>
              <a:t> donde se almacenan los datos. Aquí se ven definiciones como el tipo de soporte donde se guardan, el espacio y los mecanismos de acceso.</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pic>
        <p:nvPicPr>
          <p:cNvPr id="322" name="Google Shape;322;p56"/>
          <p:cNvPicPr preferRelativeResize="0"/>
          <p:nvPr/>
        </p:nvPicPr>
        <p:blipFill rotWithShape="1">
          <a:blip r:embed="rId3">
            <a:alphaModFix/>
          </a:blip>
          <a:srcRect/>
          <a:stretch/>
        </p:blipFill>
        <p:spPr>
          <a:xfrm>
            <a:off x="4010425" y="2684046"/>
            <a:ext cx="4632126" cy="1857304"/>
          </a:xfrm>
          <a:prstGeom prst="rect">
            <a:avLst/>
          </a:prstGeom>
          <a:noFill/>
          <a:ln>
            <a:noFill/>
          </a:ln>
        </p:spPr>
      </p:pic>
      <p:sp>
        <p:nvSpPr>
          <p:cNvPr id="323" name="Google Shape;323;p56"/>
          <p:cNvSpPr txBox="1"/>
          <p:nvPr/>
        </p:nvSpPr>
        <p:spPr>
          <a:xfrm>
            <a:off x="729025" y="1298275"/>
            <a:ext cx="3281400" cy="1988100"/>
          </a:xfrm>
          <a:prstGeom prst="rect">
            <a:avLst/>
          </a:prstGeom>
          <a:noFill/>
          <a:ln>
            <a:noFill/>
          </a:ln>
        </p:spPr>
        <p:txBody>
          <a:bodyPr spcFirstLastPara="1" wrap="square" lIns="68575" tIns="34275" rIns="68575" bIns="34275" anchor="t" anchorCtr="0">
            <a:spAutoFit/>
          </a:bodyPr>
          <a:lstStyle/>
          <a:p>
            <a:pPr marL="457200" marR="0" lvl="0" indent="-314325" algn="l" rtl="0">
              <a:spcBef>
                <a:spcPts val="1000"/>
              </a:spcBef>
              <a:spcAft>
                <a:spcPts val="0"/>
              </a:spcAft>
              <a:buClr>
                <a:srgbClr val="000000"/>
              </a:buClr>
              <a:buSzPts val="1350"/>
              <a:buFont typeface="DM Sans"/>
              <a:buAutoNum type="arabicPeriod"/>
            </a:pPr>
            <a:r>
              <a:rPr lang="es" sz="1350" b="1" i="0" u="none" strike="noStrike" cap="none">
                <a:solidFill>
                  <a:srgbClr val="000000"/>
                </a:solidFill>
                <a:highlight>
                  <a:srgbClr val="EAFF6A"/>
                </a:highlight>
                <a:latin typeface="DM Sans"/>
                <a:ea typeface="DM Sans"/>
                <a:cs typeface="DM Sans"/>
                <a:sym typeface="DM Sans"/>
              </a:rPr>
              <a:t>Nivel interno:</a:t>
            </a:r>
            <a:r>
              <a:rPr lang="es" sz="1350" i="0" u="none" strike="noStrike" cap="none">
                <a:solidFill>
                  <a:srgbClr val="000000"/>
                </a:solidFill>
                <a:latin typeface="DM Sans"/>
                <a:ea typeface="DM Sans"/>
                <a:cs typeface="DM Sans"/>
                <a:sym typeface="DM Sans"/>
              </a:rPr>
              <a:t> estructura de almacenamiento FÍSICA real y rutas de acceso.</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conceptual o lógico:</a:t>
            </a:r>
            <a:r>
              <a:rPr lang="es" sz="1350">
                <a:solidFill>
                  <a:srgbClr val="000000"/>
                </a:solidFill>
                <a:latin typeface="DM Sans"/>
                <a:ea typeface="DM Sans"/>
                <a:cs typeface="DM Sans"/>
                <a:sym typeface="DM Sans"/>
              </a:rPr>
              <a:t> estructura y restricciones para toda la base de datos</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externo o de vista:</a:t>
            </a:r>
            <a:r>
              <a:rPr lang="es" sz="1350">
                <a:solidFill>
                  <a:srgbClr val="000000"/>
                </a:solidFill>
                <a:highlight>
                  <a:srgbClr val="EAFF6A"/>
                </a:highlight>
                <a:latin typeface="DM Sans"/>
                <a:ea typeface="DM Sans"/>
                <a:cs typeface="DM Sans"/>
                <a:sym typeface="DM Sans"/>
              </a:rPr>
              <a:t> </a:t>
            </a:r>
            <a:r>
              <a:rPr lang="es" sz="1350">
                <a:solidFill>
                  <a:srgbClr val="000000"/>
                </a:solidFill>
                <a:latin typeface="DM Sans"/>
                <a:ea typeface="DM Sans"/>
                <a:cs typeface="DM Sans"/>
                <a:sym typeface="DM Sans"/>
              </a:rPr>
              <a:t>describe varias vistas de usuario</a:t>
            </a:r>
            <a:endParaRPr sz="1350">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0"/>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0"/>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108" name="Google Shape;108;p30"/>
          <p:cNvSpPr/>
          <p:nvPr/>
        </p:nvSpPr>
        <p:spPr>
          <a:xfrm>
            <a:off x="3275275" y="1091975"/>
            <a:ext cx="2593500" cy="3624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Fundamentos de bases de datos</a:t>
            </a:r>
            <a:endParaRPr sz="1200" b="0" i="0" u="none" strike="noStrike" cap="none">
              <a:solidFill>
                <a:srgbClr val="FFFFFF"/>
              </a:solidFill>
              <a:latin typeface="DM Sans"/>
              <a:ea typeface="DM Sans"/>
              <a:cs typeface="DM Sans"/>
              <a:sym typeface="DM Sans"/>
            </a:endParaRPr>
          </a:p>
        </p:txBody>
      </p:sp>
      <p:sp>
        <p:nvSpPr>
          <p:cNvPr id="109" name="Google Shape;109;p30"/>
          <p:cNvSpPr/>
          <p:nvPr/>
        </p:nvSpPr>
        <p:spPr>
          <a:xfrm>
            <a:off x="763550"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¿Por qué?</a:t>
            </a:r>
            <a:endParaRPr sz="1200" b="0" i="0" u="none" strike="noStrike" cap="none">
              <a:solidFill>
                <a:srgbClr val="FFFFFF"/>
              </a:solidFill>
              <a:latin typeface="DM Sans"/>
              <a:ea typeface="DM Sans"/>
              <a:cs typeface="DM Sans"/>
              <a:sym typeface="DM Sans"/>
            </a:endParaRPr>
          </a:p>
        </p:txBody>
      </p:sp>
      <p:cxnSp>
        <p:nvCxnSpPr>
          <p:cNvPr id="110" name="Google Shape;110;p30"/>
          <p:cNvCxnSpPr>
            <a:stCxn id="108" idx="2"/>
            <a:endCxn id="109" idx="0"/>
          </p:cNvCxnSpPr>
          <p:nvPr/>
        </p:nvCxnSpPr>
        <p:spPr>
          <a:xfrm rot="5400000">
            <a:off x="27639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1" name="Google Shape;111;p30"/>
          <p:cNvSpPr/>
          <p:nvPr/>
        </p:nvSpPr>
        <p:spPr>
          <a:xfrm>
            <a:off x="2836125"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DBMS</a:t>
            </a:r>
            <a:endParaRPr sz="1200" b="0" i="0" u="none" strike="noStrike" cap="none">
              <a:solidFill>
                <a:srgbClr val="FFFFFF"/>
              </a:solidFill>
              <a:latin typeface="DM Sans"/>
              <a:ea typeface="DM Sans"/>
              <a:cs typeface="DM Sans"/>
              <a:sym typeface="DM Sans"/>
            </a:endParaRPr>
          </a:p>
        </p:txBody>
      </p:sp>
      <p:cxnSp>
        <p:nvCxnSpPr>
          <p:cNvPr id="112" name="Google Shape;112;p30"/>
          <p:cNvCxnSpPr>
            <a:stCxn id="108" idx="2"/>
            <a:endCxn id="111" idx="0"/>
          </p:cNvCxnSpPr>
          <p:nvPr/>
        </p:nvCxnSpPr>
        <p:spPr>
          <a:xfrm rot="5400000">
            <a:off x="38002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3" name="Google Shape;113;p30"/>
          <p:cNvSpPr/>
          <p:nvPr/>
        </p:nvSpPr>
        <p:spPr>
          <a:xfrm>
            <a:off x="4908700"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Principales sistemas de bases datos</a:t>
            </a:r>
            <a:endParaRPr sz="1200" b="0" i="0" u="none" strike="noStrike" cap="none">
              <a:solidFill>
                <a:srgbClr val="FFFFFF"/>
              </a:solidFill>
              <a:latin typeface="DM Sans"/>
              <a:ea typeface="DM Sans"/>
              <a:cs typeface="DM Sans"/>
              <a:sym typeface="DM Sans"/>
            </a:endParaRPr>
          </a:p>
        </p:txBody>
      </p:sp>
      <p:cxnSp>
        <p:nvCxnSpPr>
          <p:cNvPr id="114" name="Google Shape;114;p30"/>
          <p:cNvCxnSpPr>
            <a:stCxn id="108" idx="2"/>
            <a:endCxn id="113" idx="0"/>
          </p:cNvCxnSpPr>
          <p:nvPr/>
        </p:nvCxnSpPr>
        <p:spPr>
          <a:xfrm rot="-5400000" flipH="1">
            <a:off x="48364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5" name="Google Shape;115;p30"/>
          <p:cNvSpPr/>
          <p:nvPr/>
        </p:nvSpPr>
        <p:spPr>
          <a:xfrm>
            <a:off x="6981275"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Backup, conexión y auditoría</a:t>
            </a:r>
            <a:endParaRPr sz="1200" b="0" i="0" u="none" strike="noStrike" cap="none">
              <a:solidFill>
                <a:srgbClr val="FFFFFF"/>
              </a:solidFill>
              <a:latin typeface="DM Sans"/>
              <a:ea typeface="DM Sans"/>
              <a:cs typeface="DM Sans"/>
              <a:sym typeface="DM Sans"/>
            </a:endParaRPr>
          </a:p>
        </p:txBody>
      </p:sp>
      <p:cxnSp>
        <p:nvCxnSpPr>
          <p:cNvPr id="116" name="Google Shape;116;p30"/>
          <p:cNvCxnSpPr>
            <a:stCxn id="108" idx="2"/>
            <a:endCxn id="115" idx="0"/>
          </p:cNvCxnSpPr>
          <p:nvPr/>
        </p:nvCxnSpPr>
        <p:spPr>
          <a:xfrm rot="-5400000" flipH="1">
            <a:off x="58728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7" name="Google Shape;117;p30"/>
          <p:cNvSpPr/>
          <p:nvPr/>
        </p:nvSpPr>
        <p:spPr>
          <a:xfrm>
            <a:off x="763537"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Mejoras ofrecidas</a:t>
            </a:r>
            <a:endParaRPr sz="1200" b="0" i="0" u="none" strike="noStrike" cap="none">
              <a:solidFill>
                <a:srgbClr val="222222"/>
              </a:solidFill>
              <a:latin typeface="DM Sans"/>
              <a:ea typeface="DM Sans"/>
              <a:cs typeface="DM Sans"/>
              <a:sym typeface="DM Sans"/>
            </a:endParaRPr>
          </a:p>
        </p:txBody>
      </p:sp>
      <p:sp>
        <p:nvSpPr>
          <p:cNvPr id="118" name="Google Shape;118;p30"/>
          <p:cNvSpPr/>
          <p:nvPr/>
        </p:nvSpPr>
        <p:spPr>
          <a:xfrm>
            <a:off x="2836112"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Arquitectura de 3 capas</a:t>
            </a:r>
            <a:endParaRPr sz="1200" b="0" i="0" u="none" strike="noStrike" cap="none">
              <a:solidFill>
                <a:srgbClr val="222222"/>
              </a:solidFill>
              <a:latin typeface="DM Sans"/>
              <a:ea typeface="DM Sans"/>
              <a:cs typeface="DM Sans"/>
              <a:sym typeface="DM Sans"/>
            </a:endParaRPr>
          </a:p>
        </p:txBody>
      </p:sp>
      <p:cxnSp>
        <p:nvCxnSpPr>
          <p:cNvPr id="119" name="Google Shape;119;p30"/>
          <p:cNvCxnSpPr>
            <a:stCxn id="109" idx="2"/>
          </p:cNvCxnSpPr>
          <p:nvPr/>
        </p:nvCxnSpPr>
        <p:spPr>
          <a:xfrm>
            <a:off x="1463150"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0" name="Google Shape;120;p30"/>
          <p:cNvSpPr/>
          <p:nvPr/>
        </p:nvSpPr>
        <p:spPr>
          <a:xfrm>
            <a:off x="763537"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Definiciones</a:t>
            </a:r>
            <a:endParaRPr sz="1200" b="0" i="0" u="none" strike="noStrike" cap="none">
              <a:solidFill>
                <a:srgbClr val="222222"/>
              </a:solidFill>
              <a:latin typeface="DM Sans"/>
              <a:ea typeface="DM Sans"/>
              <a:cs typeface="DM Sans"/>
              <a:sym typeface="DM Sans"/>
            </a:endParaRPr>
          </a:p>
        </p:txBody>
      </p:sp>
      <p:cxnSp>
        <p:nvCxnSpPr>
          <p:cNvPr id="121" name="Google Shape;121;p30"/>
          <p:cNvCxnSpPr>
            <a:stCxn id="111" idx="2"/>
            <a:endCxn id="118" idx="0"/>
          </p:cNvCxnSpPr>
          <p:nvPr/>
        </p:nvCxnSpPr>
        <p:spPr>
          <a:xfrm>
            <a:off x="3535725" y="2541818"/>
            <a:ext cx="0" cy="1223400"/>
          </a:xfrm>
          <a:prstGeom prst="straightConnector1">
            <a:avLst/>
          </a:prstGeom>
          <a:noFill/>
          <a:ln w="9525" cap="flat" cmpd="sng">
            <a:solidFill>
              <a:srgbClr val="CCCCCC"/>
            </a:solidFill>
            <a:prstDash val="solid"/>
            <a:round/>
            <a:headEnd type="none" w="sm" len="sm"/>
            <a:tailEnd type="none" w="sm" len="sm"/>
          </a:ln>
        </p:spPr>
      </p:cxnSp>
      <p:sp>
        <p:nvSpPr>
          <p:cNvPr id="122" name="Google Shape;122;p30"/>
          <p:cNvSpPr/>
          <p:nvPr/>
        </p:nvSpPr>
        <p:spPr>
          <a:xfrm>
            <a:off x="2836112"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Definición </a:t>
            </a:r>
            <a:endParaRPr sz="1200" b="0" i="0" u="none" strike="noStrike" cap="none">
              <a:solidFill>
                <a:srgbClr val="222222"/>
              </a:solidFill>
              <a:latin typeface="DM Sans"/>
              <a:ea typeface="DM Sans"/>
              <a:cs typeface="DM Sans"/>
              <a:sym typeface="DM Sans"/>
            </a:endParaRPr>
          </a:p>
        </p:txBody>
      </p:sp>
      <p:sp>
        <p:nvSpPr>
          <p:cNvPr id="123" name="Google Shape;123;p30"/>
          <p:cNvSpPr/>
          <p:nvPr/>
        </p:nvSpPr>
        <p:spPr>
          <a:xfrm>
            <a:off x="6981262" y="37654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Auditoría</a:t>
            </a:r>
            <a:endParaRPr sz="1200" b="0" i="0" u="none" strike="noStrike" cap="none">
              <a:solidFill>
                <a:srgbClr val="222222"/>
              </a:solidFill>
              <a:latin typeface="DM Sans"/>
              <a:ea typeface="DM Sans"/>
              <a:cs typeface="DM Sans"/>
              <a:sym typeface="DM Sans"/>
            </a:endParaRPr>
          </a:p>
        </p:txBody>
      </p:sp>
      <p:sp>
        <p:nvSpPr>
          <p:cNvPr id="124" name="Google Shape;124;p30"/>
          <p:cNvSpPr/>
          <p:nvPr/>
        </p:nvSpPr>
        <p:spPr>
          <a:xfrm>
            <a:off x="4908675" y="264967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Relacional</a:t>
            </a:r>
            <a:endParaRPr sz="1200" b="0" i="0" u="none" strike="noStrike" cap="none">
              <a:solidFill>
                <a:srgbClr val="222222"/>
              </a:solidFill>
              <a:latin typeface="DM Sans"/>
              <a:ea typeface="DM Sans"/>
              <a:cs typeface="DM Sans"/>
              <a:sym typeface="DM Sans"/>
            </a:endParaRPr>
          </a:p>
        </p:txBody>
      </p:sp>
      <p:cxnSp>
        <p:nvCxnSpPr>
          <p:cNvPr id="125" name="Google Shape;125;p30"/>
          <p:cNvCxnSpPr>
            <a:stCxn id="115" idx="2"/>
            <a:endCxn id="123" idx="0"/>
          </p:cNvCxnSpPr>
          <p:nvPr/>
        </p:nvCxnSpPr>
        <p:spPr>
          <a:xfrm>
            <a:off x="7680875"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6" name="Google Shape;126;p30"/>
          <p:cNvSpPr/>
          <p:nvPr/>
        </p:nvSpPr>
        <p:spPr>
          <a:xfrm>
            <a:off x="6981262" y="28736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Backup y conexiones</a:t>
            </a:r>
            <a:endParaRPr sz="1200" b="0" i="0" u="none" strike="noStrike" cap="none">
              <a:solidFill>
                <a:srgbClr val="222222"/>
              </a:solidFill>
              <a:latin typeface="DM Sans"/>
              <a:ea typeface="DM Sans"/>
              <a:cs typeface="DM Sans"/>
              <a:sym typeface="DM Sans"/>
            </a:endParaRPr>
          </a:p>
        </p:txBody>
      </p:sp>
      <p:pic>
        <p:nvPicPr>
          <p:cNvPr id="127" name="Google Shape;127;p30"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128" name="Google Shape;128;p30"/>
          <p:cNvSpPr/>
          <p:nvPr/>
        </p:nvSpPr>
        <p:spPr>
          <a:xfrm>
            <a:off x="4908675" y="309312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No SQL</a:t>
            </a:r>
            <a:endParaRPr sz="1200" b="0" i="0" u="none" strike="noStrike" cap="none">
              <a:solidFill>
                <a:srgbClr val="222222"/>
              </a:solidFill>
              <a:latin typeface="DM Sans"/>
              <a:ea typeface="DM Sans"/>
              <a:cs typeface="DM Sans"/>
              <a:sym typeface="DM Sans"/>
            </a:endParaRPr>
          </a:p>
        </p:txBody>
      </p:sp>
      <p:sp>
        <p:nvSpPr>
          <p:cNvPr id="129" name="Google Shape;129;p30"/>
          <p:cNvSpPr/>
          <p:nvPr/>
        </p:nvSpPr>
        <p:spPr>
          <a:xfrm>
            <a:off x="4908675" y="3536604"/>
            <a:ext cx="1399200" cy="4311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Ventajas y desventajas</a:t>
            </a:r>
            <a:endParaRPr sz="1200" b="0" i="0" u="none" strike="noStrike" cap="none">
              <a:solidFill>
                <a:srgbClr val="222222"/>
              </a:solidFill>
              <a:latin typeface="DM Sans"/>
              <a:ea typeface="DM Sans"/>
              <a:cs typeface="DM Sans"/>
              <a:sym typeface="DM Sans"/>
            </a:endParaRPr>
          </a:p>
        </p:txBody>
      </p:sp>
      <p:sp>
        <p:nvSpPr>
          <p:cNvPr id="130" name="Google Shape;130;p30"/>
          <p:cNvSpPr/>
          <p:nvPr/>
        </p:nvSpPr>
        <p:spPr>
          <a:xfrm>
            <a:off x="4908675" y="4145578"/>
            <a:ext cx="1399200" cy="362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Funciones y lenguajes</a:t>
            </a:r>
            <a:endParaRPr sz="1200" b="0" i="0" u="none" strike="noStrike" cap="none">
              <a:solidFill>
                <a:srgbClr val="222222"/>
              </a:solidFill>
              <a:latin typeface="DM Sans"/>
              <a:ea typeface="DM Sans"/>
              <a:cs typeface="DM Sans"/>
              <a:sym typeface="DM Sans"/>
            </a:endParaRPr>
          </a:p>
        </p:txBody>
      </p:sp>
      <p:cxnSp>
        <p:nvCxnSpPr>
          <p:cNvPr id="131" name="Google Shape;131;p30"/>
          <p:cNvCxnSpPr>
            <a:stCxn id="113" idx="2"/>
            <a:endCxn id="124" idx="0"/>
          </p:cNvCxnSpPr>
          <p:nvPr/>
        </p:nvCxnSpPr>
        <p:spPr>
          <a:xfrm>
            <a:off x="5608300" y="2541818"/>
            <a:ext cx="0" cy="108000"/>
          </a:xfrm>
          <a:prstGeom prst="straightConnector1">
            <a:avLst/>
          </a:prstGeom>
          <a:noFill/>
          <a:ln w="9525" cap="flat" cmpd="sng">
            <a:solidFill>
              <a:srgbClr val="CCCCCC"/>
            </a:solidFill>
            <a:prstDash val="solid"/>
            <a:round/>
            <a:headEnd type="none" w="sm" len="sm"/>
            <a:tailEnd type="none" w="sm" len="sm"/>
          </a:ln>
        </p:spPr>
      </p:cxnSp>
      <p:cxnSp>
        <p:nvCxnSpPr>
          <p:cNvPr id="132" name="Google Shape;132;p30"/>
          <p:cNvCxnSpPr>
            <a:stCxn id="124" idx="2"/>
            <a:endCxn id="128" idx="0"/>
          </p:cNvCxnSpPr>
          <p:nvPr/>
        </p:nvCxnSpPr>
        <p:spPr>
          <a:xfrm>
            <a:off x="5608275" y="2950276"/>
            <a:ext cx="0" cy="142800"/>
          </a:xfrm>
          <a:prstGeom prst="straightConnector1">
            <a:avLst/>
          </a:prstGeom>
          <a:noFill/>
          <a:ln w="9525" cap="flat" cmpd="sng">
            <a:solidFill>
              <a:srgbClr val="CCCCCC"/>
            </a:solidFill>
            <a:prstDash val="solid"/>
            <a:round/>
            <a:headEnd type="none" w="sm" len="sm"/>
            <a:tailEnd type="none" w="sm" len="sm"/>
          </a:ln>
        </p:spPr>
      </p:cxnSp>
      <p:cxnSp>
        <p:nvCxnSpPr>
          <p:cNvPr id="133" name="Google Shape;133;p30"/>
          <p:cNvCxnSpPr>
            <a:stCxn id="128" idx="2"/>
            <a:endCxn id="129" idx="0"/>
          </p:cNvCxnSpPr>
          <p:nvPr/>
        </p:nvCxnSpPr>
        <p:spPr>
          <a:xfrm>
            <a:off x="5608275" y="3393726"/>
            <a:ext cx="0" cy="142800"/>
          </a:xfrm>
          <a:prstGeom prst="straightConnector1">
            <a:avLst/>
          </a:prstGeom>
          <a:noFill/>
          <a:ln w="9525" cap="flat" cmpd="sng">
            <a:solidFill>
              <a:srgbClr val="CCCCCC"/>
            </a:solidFill>
            <a:prstDash val="solid"/>
            <a:round/>
            <a:headEnd type="none" w="sm" len="sm"/>
            <a:tailEnd type="none" w="sm" len="sm"/>
          </a:ln>
        </p:spPr>
      </p:cxnSp>
      <p:cxnSp>
        <p:nvCxnSpPr>
          <p:cNvPr id="134" name="Google Shape;134;p30"/>
          <p:cNvCxnSpPr>
            <a:stCxn id="129" idx="2"/>
            <a:endCxn id="130" idx="0"/>
          </p:cNvCxnSpPr>
          <p:nvPr/>
        </p:nvCxnSpPr>
        <p:spPr>
          <a:xfrm>
            <a:off x="5608275" y="3967704"/>
            <a:ext cx="0" cy="17790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Modificación en sistemas DBMS</a:t>
            </a:r>
            <a:endParaRPr sz="4000" b="1" i="0" u="none" strike="noStrike" cap="none">
              <a:solidFill>
                <a:schemeClr val="dk1"/>
              </a:solidFill>
              <a:latin typeface="DM Sans"/>
              <a:ea typeface="DM Sans"/>
              <a:cs typeface="DM Sans"/>
              <a:sym typeface="DM Sans"/>
            </a:endParaRPr>
          </a:p>
        </p:txBody>
      </p:sp>
      <p:sp>
        <p:nvSpPr>
          <p:cNvPr id="329" name="Google Shape;329;p57"/>
          <p:cNvSpPr txBox="1"/>
          <p:nvPr/>
        </p:nvSpPr>
        <p:spPr>
          <a:xfrm>
            <a:off x="617100" y="1420825"/>
            <a:ext cx="4352400" cy="28860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externo</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podemos alterar los datos sin preocuparnos por su estructura o su almacenamiento.</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lógico</a:t>
            </a:r>
            <a:r>
              <a:rPr lang="es" sz="1350">
                <a:latin typeface="DM Sans"/>
                <a:ea typeface="DM Sans"/>
                <a:cs typeface="DM Sans"/>
                <a:sym typeface="DM Sans"/>
              </a:rPr>
              <a:t>…</a:t>
            </a:r>
            <a:r>
              <a:rPr lang="es" sz="1350">
                <a:solidFill>
                  <a:srgbClr val="000000"/>
                </a:solidFill>
                <a:latin typeface="DM Sans"/>
                <a:ea typeface="DM Sans"/>
                <a:cs typeface="DM Sans"/>
                <a:sym typeface="DM Sans"/>
              </a:rPr>
              <a:t> podemos alterar la estructura de organización de los datos sin afectar la forma en que estos se guardan. </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interno</a:t>
            </a:r>
            <a:r>
              <a:rPr lang="es" sz="1350" b="1">
                <a:latin typeface="DM Sans"/>
                <a:ea typeface="DM Sans"/>
                <a:cs typeface="DM Sans"/>
                <a:sym typeface="DM Sans"/>
              </a:rPr>
              <a:t>… </a:t>
            </a:r>
            <a:r>
              <a:rPr lang="es" sz="1350">
                <a:solidFill>
                  <a:srgbClr val="000000"/>
                </a:solidFill>
                <a:latin typeface="DM Sans"/>
                <a:ea typeface="DM Sans"/>
                <a:cs typeface="DM Sans"/>
                <a:sym typeface="DM Sans"/>
              </a:rPr>
              <a:t>podemos cambiar la forma de almacenamiento de los datos sin alterar su estructura y/o contenido.</a:t>
            </a:r>
            <a:endParaRPr sz="1350">
              <a:solidFill>
                <a:srgbClr val="000000"/>
              </a:solidFill>
              <a:latin typeface="DM Sans"/>
              <a:ea typeface="DM Sans"/>
              <a:cs typeface="DM Sans"/>
              <a:sym typeface="DM Sans"/>
            </a:endParaRPr>
          </a:p>
        </p:txBody>
      </p:sp>
      <p:pic>
        <p:nvPicPr>
          <p:cNvPr id="330" name="Google Shape;330;p57"/>
          <p:cNvPicPr preferRelativeResize="0"/>
          <p:nvPr/>
        </p:nvPicPr>
        <p:blipFill>
          <a:blip r:embed="rId3">
            <a:alphaModFix/>
          </a:blip>
          <a:stretch>
            <a:fillRect/>
          </a:stretch>
        </p:blipFill>
        <p:spPr>
          <a:xfrm>
            <a:off x="5067450" y="1542675"/>
            <a:ext cx="3588150" cy="2318947"/>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8"/>
          <p:cNvSpPr txBox="1"/>
          <p:nvPr/>
        </p:nvSpPr>
        <p:spPr>
          <a:xfrm>
            <a:off x="1404863" y="1941375"/>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Principales tipos de</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sistemas de gestión de Bases de datos</a:t>
            </a:r>
            <a:endParaRPr sz="4000" b="1" i="0" u="none" strike="noStrike" cap="none">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comunes</a:t>
            </a:r>
            <a:endParaRPr sz="4000" b="1" i="0" u="none" strike="noStrike" cap="none">
              <a:solidFill>
                <a:schemeClr val="dk1"/>
              </a:solidFill>
              <a:latin typeface="DM Sans"/>
              <a:ea typeface="DM Sans"/>
              <a:cs typeface="DM Sans"/>
              <a:sym typeface="DM Sans"/>
            </a:endParaRPr>
          </a:p>
        </p:txBody>
      </p:sp>
      <p:pic>
        <p:nvPicPr>
          <p:cNvPr id="341" name="Google Shape;341;p59"/>
          <p:cNvPicPr preferRelativeResize="0"/>
          <p:nvPr/>
        </p:nvPicPr>
        <p:blipFill rotWithShape="1">
          <a:blip r:embed="rId3">
            <a:alphaModFix/>
          </a:blip>
          <a:srcRect/>
          <a:stretch/>
        </p:blipFill>
        <p:spPr>
          <a:xfrm>
            <a:off x="2135725" y="1761325"/>
            <a:ext cx="4961550" cy="3100975"/>
          </a:xfrm>
          <a:prstGeom prst="rect">
            <a:avLst/>
          </a:prstGeom>
          <a:noFill/>
          <a:ln>
            <a:noFill/>
          </a:ln>
        </p:spPr>
      </p:pic>
      <p:pic>
        <p:nvPicPr>
          <p:cNvPr id="342" name="Google Shape;342;p59"/>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53" name="Google Shape;353;p61"/>
          <p:cNvSpPr txBox="1"/>
          <p:nvPr/>
        </p:nvSpPr>
        <p:spPr>
          <a:xfrm>
            <a:off x="501450" y="1145837"/>
            <a:ext cx="3053100" cy="22569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a:latin typeface="DM Sans"/>
                <a:ea typeface="DM Sans"/>
                <a:cs typeface="DM Sans"/>
                <a:sym typeface="DM Sans"/>
              </a:rPr>
              <a:t>Responden al</a:t>
            </a:r>
            <a:r>
              <a:rPr lang="es" sz="1350" i="0" u="none" strike="noStrike" cap="none">
                <a:solidFill>
                  <a:srgbClr val="000000"/>
                </a:solidFill>
                <a:latin typeface="DM Sans"/>
                <a:ea typeface="DM Sans"/>
                <a:cs typeface="DM Sans"/>
                <a:sym typeface="DM Sans"/>
              </a:rPr>
              <a:t> </a:t>
            </a:r>
            <a:r>
              <a:rPr lang="es" sz="1350" b="1" u="none" strike="noStrike" cap="none">
                <a:solidFill>
                  <a:srgbClr val="000000"/>
                </a:solidFill>
                <a:latin typeface="DM Sans"/>
                <a:ea typeface="DM Sans"/>
                <a:cs typeface="DM Sans"/>
                <a:sym typeface="DM Sans"/>
              </a:rPr>
              <a:t>Modelo de Datos relacional propuesto por Edward Frank Codd en 1970</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tal cual como podemos observar en la siguiente imagen:</a:t>
            </a:r>
            <a:endParaRPr sz="1350" i="0" u="none" strike="noStrike" cap="none">
              <a:solidFill>
                <a:srgbClr val="000000"/>
              </a:solidFill>
              <a:latin typeface="DM Sans"/>
              <a:ea typeface="DM Sans"/>
              <a:cs typeface="DM Sans"/>
              <a:sym typeface="DM Sans"/>
            </a:endParaRPr>
          </a:p>
        </p:txBody>
      </p:sp>
      <p:pic>
        <p:nvPicPr>
          <p:cNvPr id="354" name="Google Shape;354;p61"/>
          <p:cNvPicPr preferRelativeResize="0"/>
          <p:nvPr/>
        </p:nvPicPr>
        <p:blipFill rotWithShape="1">
          <a:blip r:embed="rId3">
            <a:alphaModFix/>
          </a:blip>
          <a:srcRect/>
          <a:stretch/>
        </p:blipFill>
        <p:spPr>
          <a:xfrm>
            <a:off x="3748322" y="1068625"/>
            <a:ext cx="4894228" cy="2894162"/>
          </a:xfrm>
          <a:prstGeom prst="rect">
            <a:avLst/>
          </a:prstGeom>
          <a:noFill/>
          <a:ln>
            <a:noFill/>
          </a:ln>
        </p:spPr>
      </p:pic>
      <p:pic>
        <p:nvPicPr>
          <p:cNvPr id="355" name="Google Shape;355;p61"/>
          <p:cNvPicPr preferRelativeResize="0"/>
          <p:nvPr/>
        </p:nvPicPr>
        <p:blipFill>
          <a:blip r:embed="rId4">
            <a:alphaModFix/>
          </a:blip>
          <a:stretch>
            <a:fillRect/>
          </a:stretch>
        </p:blipFill>
        <p:spPr>
          <a:xfrm>
            <a:off x="1583470" y="3178179"/>
            <a:ext cx="3871251" cy="1555971"/>
          </a:xfrm>
          <a:prstGeom prst="rect">
            <a:avLst/>
          </a:prstGeom>
          <a:noFill/>
          <a:ln>
            <a:noFill/>
          </a:ln>
        </p:spPr>
      </p:pic>
      <p:pic>
        <p:nvPicPr>
          <p:cNvPr id="356" name="Google Shape;356;p61"/>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62" name="Google Shape;362;p62"/>
          <p:cNvSpPr txBox="1"/>
          <p:nvPr/>
        </p:nvSpPr>
        <p:spPr>
          <a:xfrm>
            <a:off x="893275" y="1344875"/>
            <a:ext cx="4015800" cy="29103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Representan </a:t>
            </a:r>
            <a:r>
              <a:rPr lang="es" sz="1350" b="1">
                <a:solidFill>
                  <a:srgbClr val="000000"/>
                </a:solidFill>
                <a:latin typeface="DM Sans"/>
                <a:ea typeface="DM Sans"/>
                <a:cs typeface="DM Sans"/>
                <a:sym typeface="DM Sans"/>
              </a:rPr>
              <a:t>los datos como un conjunto de tablas en dos dimensiones, formadas por filas y columnas</a:t>
            </a:r>
            <a:r>
              <a:rPr lang="es" sz="1350">
                <a:solidFill>
                  <a:srgbClr val="000000"/>
                </a:solidFill>
                <a:latin typeface="DM Sans"/>
                <a:ea typeface="DM Sans"/>
                <a:cs typeface="DM Sans"/>
                <a:sym typeface="DM Sans"/>
              </a:rPr>
              <a:t>. Cada fila representa una forma de relación entre entre un conjunto de valores y está identificada de forma única. </a:t>
            </a:r>
            <a:endParaRPr sz="1350">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1000"/>
              </a:spcAft>
              <a:buClr>
                <a:srgbClr val="EA90FF"/>
              </a:buClr>
              <a:buSzPts val="1350"/>
              <a:buFont typeface="Helvetica Neue Light"/>
              <a:buChar char="✔"/>
            </a:pPr>
            <a:r>
              <a:rPr lang="es" sz="1350">
                <a:solidFill>
                  <a:srgbClr val="000000"/>
                </a:solidFill>
                <a:latin typeface="DM Sans"/>
                <a:ea typeface="DM Sans"/>
                <a:cs typeface="DM Sans"/>
                <a:sym typeface="DM Sans"/>
              </a:rPr>
              <a:t>A menudo, </a:t>
            </a:r>
            <a:r>
              <a:rPr lang="es" sz="1350" b="1">
                <a:solidFill>
                  <a:srgbClr val="000000"/>
                </a:solidFill>
                <a:latin typeface="DM Sans"/>
                <a:ea typeface="DM Sans"/>
                <a:cs typeface="DM Sans"/>
                <a:sym typeface="DM Sans"/>
              </a:rPr>
              <a:t>las bases de datos relacionales contienen múltiples tablas relacionadas entre sí</a:t>
            </a:r>
            <a:r>
              <a:rPr lang="es" sz="1350">
                <a:solidFill>
                  <a:srgbClr val="000000"/>
                </a:solidFill>
                <a:latin typeface="DM Sans"/>
                <a:ea typeface="DM Sans"/>
                <a:cs typeface="DM Sans"/>
                <a:sym typeface="DM Sans"/>
              </a:rPr>
              <a:t>, lo cual permite que la información pueda estar almacenada de una forma más compacta. </a:t>
            </a:r>
            <a:endParaRPr sz="1350">
              <a:solidFill>
                <a:srgbClr val="000000"/>
              </a:solidFill>
              <a:latin typeface="DM Sans"/>
              <a:ea typeface="DM Sans"/>
              <a:cs typeface="DM Sans"/>
              <a:sym typeface="DM Sans"/>
            </a:endParaRPr>
          </a:p>
        </p:txBody>
      </p:sp>
      <p:grpSp>
        <p:nvGrpSpPr>
          <p:cNvPr id="363" name="Google Shape;363;p62"/>
          <p:cNvGrpSpPr/>
          <p:nvPr/>
        </p:nvGrpSpPr>
        <p:grpSpPr>
          <a:xfrm>
            <a:off x="5407072" y="1686566"/>
            <a:ext cx="2754936" cy="2057588"/>
            <a:chOff x="120875" y="1571250"/>
            <a:chExt cx="3751274" cy="2712349"/>
          </a:xfrm>
        </p:grpSpPr>
        <p:pic>
          <p:nvPicPr>
            <p:cNvPr id="364" name="Google Shape;364;p62"/>
            <p:cNvPicPr preferRelativeResize="0"/>
            <p:nvPr/>
          </p:nvPicPr>
          <p:blipFill rotWithShape="1">
            <a:blip r:embed="rId3">
              <a:alphaModFix/>
            </a:blip>
            <a:srcRect l="16152" t="6005" r="21576" b="9406"/>
            <a:stretch/>
          </p:blipFill>
          <p:spPr>
            <a:xfrm>
              <a:off x="322325" y="1571250"/>
              <a:ext cx="3549824" cy="2712349"/>
            </a:xfrm>
            <a:prstGeom prst="rect">
              <a:avLst/>
            </a:prstGeom>
            <a:noFill/>
            <a:ln>
              <a:noFill/>
            </a:ln>
          </p:spPr>
        </p:pic>
        <p:sp>
          <p:nvSpPr>
            <p:cNvPr id="365" name="Google Shape;365;p62"/>
            <p:cNvSpPr/>
            <p:nvPr/>
          </p:nvSpPr>
          <p:spPr>
            <a:xfrm>
              <a:off x="120875" y="3854275"/>
              <a:ext cx="362700" cy="33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62"/>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72" name="Google Shape;372;p63"/>
          <p:cNvSpPr txBox="1"/>
          <p:nvPr/>
        </p:nvSpPr>
        <p:spPr>
          <a:xfrm>
            <a:off x="605200" y="1361375"/>
            <a:ext cx="3858900" cy="1950900"/>
          </a:xfrm>
          <a:prstGeom prst="rect">
            <a:avLst/>
          </a:prstGeom>
          <a:noFill/>
          <a:ln>
            <a:noFill/>
          </a:ln>
        </p:spPr>
        <p:txBody>
          <a:bodyPr spcFirstLastPara="1" wrap="square" lIns="91425" tIns="91425" rIns="91425" bIns="91425" anchor="ctr"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Su acceso es muy simple. El lenguaje de consulta estructurado (denominado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por sus siglas en inglés) permite una </a:t>
            </a:r>
            <a:r>
              <a:rPr lang="es" sz="1350" b="1">
                <a:solidFill>
                  <a:srgbClr val="000000"/>
                </a:solidFill>
                <a:latin typeface="DM Sans"/>
                <a:ea typeface="DM Sans"/>
                <a:cs typeface="DM Sans"/>
                <a:sym typeface="DM Sans"/>
              </a:rPr>
              <a:t>gran flexibilidad a la hora de realizar consultas y manipulación de datos</a:t>
            </a:r>
            <a:r>
              <a:rPr lang="es" sz="1350">
                <a:solidFill>
                  <a:srgbClr val="000000"/>
                </a:solidFill>
                <a:latin typeface="DM Sans"/>
                <a:ea typeface="DM Sans"/>
                <a:cs typeface="DM Sans"/>
                <a:sym typeface="DM Sans"/>
              </a:rPr>
              <a:t> en estas bases de datos.</a:t>
            </a:r>
            <a:endParaRPr sz="1350">
              <a:solidFill>
                <a:srgbClr val="000000"/>
              </a:solidFill>
              <a:latin typeface="DM Sans"/>
              <a:ea typeface="DM Sans"/>
              <a:cs typeface="DM Sans"/>
              <a:sym typeface="DM Sans"/>
            </a:endParaRPr>
          </a:p>
        </p:txBody>
      </p:sp>
      <p:pic>
        <p:nvPicPr>
          <p:cNvPr id="373" name="Google Shape;373;p63"/>
          <p:cNvPicPr preferRelativeResize="0"/>
          <p:nvPr/>
        </p:nvPicPr>
        <p:blipFill>
          <a:blip r:embed="rId3">
            <a:alphaModFix/>
          </a:blip>
          <a:stretch>
            <a:fillRect/>
          </a:stretch>
        </p:blipFill>
        <p:spPr>
          <a:xfrm>
            <a:off x="5526725" y="1530875"/>
            <a:ext cx="2251250" cy="2251250"/>
          </a:xfrm>
          <a:prstGeom prst="rect">
            <a:avLst/>
          </a:prstGeom>
          <a:noFill/>
          <a:ln>
            <a:noFill/>
          </a:ln>
        </p:spPr>
      </p:pic>
      <p:sp>
        <p:nvSpPr>
          <p:cNvPr id="374" name="Google Shape;374;p63"/>
          <p:cNvSpPr txBox="1"/>
          <p:nvPr/>
        </p:nvSpPr>
        <p:spPr>
          <a:xfrm>
            <a:off x="605200" y="3389725"/>
            <a:ext cx="5081700" cy="392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¡Veremos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más a detalle en la siguiente clase! </a:t>
            </a:r>
            <a:endParaRPr sz="1350">
              <a:solidFill>
                <a:srgbClr val="000000"/>
              </a:solidFill>
              <a:latin typeface="DM Sans"/>
              <a:ea typeface="DM Sans"/>
              <a:cs typeface="DM Sans"/>
              <a:sym typeface="DM Sans"/>
            </a:endParaRPr>
          </a:p>
        </p:txBody>
      </p:sp>
      <p:pic>
        <p:nvPicPr>
          <p:cNvPr id="375" name="Google Shape;375;p63"/>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SQL</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86" name="Google Shape;386;p65"/>
          <p:cNvSpPr txBox="1"/>
          <p:nvPr/>
        </p:nvSpPr>
        <p:spPr>
          <a:xfrm>
            <a:off x="501450" y="1038863"/>
            <a:ext cx="6041700" cy="17340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u="none" strike="noStrike" cap="none">
                <a:solidFill>
                  <a:srgbClr val="000000"/>
                </a:solidFill>
                <a:latin typeface="DM Sans"/>
                <a:ea typeface="DM Sans"/>
                <a:cs typeface="DM Sans"/>
                <a:sym typeface="DM Sans"/>
              </a:rPr>
              <a:t>Modelo propuesto</a:t>
            </a:r>
            <a:r>
              <a:rPr lang="es" sz="1350">
                <a:latin typeface="DM Sans"/>
                <a:ea typeface="DM Sans"/>
                <a:cs typeface="DM Sans"/>
                <a:sym typeface="DM Sans"/>
              </a:rPr>
              <a:t> </a:t>
            </a:r>
            <a:r>
              <a:rPr lang="es" sz="1350" u="none" strike="noStrike" cap="none">
                <a:solidFill>
                  <a:srgbClr val="000000"/>
                </a:solidFill>
                <a:latin typeface="DM Sans"/>
                <a:ea typeface="DM Sans"/>
                <a:cs typeface="DM Sans"/>
                <a:sym typeface="DM Sans"/>
              </a:rPr>
              <a:t>por</a:t>
            </a:r>
            <a:r>
              <a:rPr lang="es" sz="1350" b="1" u="none" strike="noStrike" cap="none">
                <a:solidFill>
                  <a:srgbClr val="000000"/>
                </a:solidFill>
                <a:latin typeface="DM Sans"/>
                <a:ea typeface="DM Sans"/>
                <a:cs typeface="DM Sans"/>
                <a:sym typeface="DM Sans"/>
              </a:rPr>
              <a:t> </a:t>
            </a:r>
            <a:r>
              <a:rPr lang="es" sz="1350" b="1">
                <a:latin typeface="DM Sans"/>
                <a:ea typeface="DM Sans"/>
                <a:cs typeface="DM Sans"/>
                <a:sym typeface="DM Sans"/>
              </a:rPr>
              <a:t>Carlo Strozzi</a:t>
            </a:r>
            <a:r>
              <a:rPr lang="es" sz="1350" b="1" u="none" strike="noStrike" cap="none">
                <a:solidFill>
                  <a:srgbClr val="000000"/>
                </a:solidFill>
                <a:latin typeface="DM Sans"/>
                <a:ea typeface="DM Sans"/>
                <a:cs typeface="DM Sans"/>
                <a:sym typeface="DM Sans"/>
              </a:rPr>
              <a:t> en 19</a:t>
            </a:r>
            <a:r>
              <a:rPr lang="es" sz="1350" b="1">
                <a:latin typeface="DM Sans"/>
                <a:ea typeface="DM Sans"/>
                <a:cs typeface="DM Sans"/>
                <a:sym typeface="DM Sans"/>
              </a:rPr>
              <a:t>98</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como una base de datos "relacional" de código abierto y liviana que no usa SQL, desarrollado en principio para datos web</a:t>
            </a:r>
            <a:r>
              <a:rPr lang="es" sz="1350" b="1">
                <a:latin typeface="DM Sans"/>
                <a:ea typeface="DM Sans"/>
                <a:cs typeface="DM Sans"/>
                <a:sym typeface="DM Sans"/>
              </a:rPr>
              <a:t> (no estructurados)</a:t>
            </a:r>
            <a:r>
              <a:rPr lang="es" sz="1350">
                <a:latin typeface="DM Sans"/>
                <a:ea typeface="DM Sans"/>
                <a:cs typeface="DM Sans"/>
                <a:sym typeface="DM Sans"/>
              </a:rPr>
              <a:t> y por la necesidad de un procesamiento más rápido. </a:t>
            </a:r>
            <a:endParaRPr sz="1350" i="0" u="none" strike="noStrike" cap="none">
              <a:solidFill>
                <a:srgbClr val="000000"/>
              </a:solidFill>
              <a:latin typeface="DM Sans"/>
              <a:ea typeface="DM Sans"/>
              <a:cs typeface="DM Sans"/>
              <a:sym typeface="DM Sans"/>
            </a:endParaRPr>
          </a:p>
        </p:txBody>
      </p:sp>
      <p:pic>
        <p:nvPicPr>
          <p:cNvPr id="387" name="Google Shape;387;p65"/>
          <p:cNvPicPr preferRelativeResize="0"/>
          <p:nvPr/>
        </p:nvPicPr>
        <p:blipFill>
          <a:blip r:embed="rId3">
            <a:alphaModFix/>
          </a:blip>
          <a:stretch>
            <a:fillRect/>
          </a:stretch>
        </p:blipFill>
        <p:spPr>
          <a:xfrm>
            <a:off x="6591550" y="1221262"/>
            <a:ext cx="1847975" cy="1996270"/>
          </a:xfrm>
          <a:prstGeom prst="rect">
            <a:avLst/>
          </a:prstGeom>
          <a:noFill/>
          <a:ln>
            <a:noFill/>
          </a:ln>
        </p:spPr>
      </p:pic>
      <p:pic>
        <p:nvPicPr>
          <p:cNvPr id="388" name="Google Shape;388;p65"/>
          <p:cNvPicPr preferRelativeResize="0"/>
          <p:nvPr/>
        </p:nvPicPr>
        <p:blipFill>
          <a:blip r:embed="rId4">
            <a:alphaModFix/>
          </a:blip>
          <a:stretch>
            <a:fillRect/>
          </a:stretch>
        </p:blipFill>
        <p:spPr>
          <a:xfrm>
            <a:off x="650525" y="2544897"/>
            <a:ext cx="6120051" cy="2045103"/>
          </a:xfrm>
          <a:prstGeom prst="rect">
            <a:avLst/>
          </a:prstGeom>
          <a:noFill/>
          <a:ln>
            <a:noFill/>
          </a:ln>
        </p:spPr>
      </p:pic>
      <p:pic>
        <p:nvPicPr>
          <p:cNvPr id="389" name="Google Shape;389;p65"/>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95" name="Google Shape;395;p66"/>
          <p:cNvSpPr txBox="1"/>
          <p:nvPr/>
        </p:nvSpPr>
        <p:spPr>
          <a:xfrm>
            <a:off x="577175" y="1314800"/>
            <a:ext cx="3055200" cy="173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Engloba muchos subtipos que comparten como característica fundamental </a:t>
            </a:r>
            <a:r>
              <a:rPr lang="es" sz="1350" b="1">
                <a:solidFill>
                  <a:schemeClr val="dk1"/>
                </a:solidFill>
                <a:latin typeface="DM Sans"/>
                <a:ea typeface="DM Sans"/>
                <a:cs typeface="DM Sans"/>
                <a:sym typeface="DM Sans"/>
              </a:rPr>
              <a:t>no estar organizados en tablas</a:t>
            </a:r>
            <a:r>
              <a:rPr lang="es" sz="1350">
                <a:solidFill>
                  <a:schemeClr val="dk1"/>
                </a:solidFill>
                <a:latin typeface="DM Sans"/>
                <a:ea typeface="DM Sans"/>
                <a:cs typeface="DM Sans"/>
                <a:sym typeface="DM Sans"/>
              </a:rPr>
              <a:t>, y gracias a ello, pueden ser accedidos mediante otras formas acordes a su uso específico. </a:t>
            </a:r>
            <a:endParaRPr sz="1350" i="0" u="none" strike="noStrike" cap="none">
              <a:solidFill>
                <a:srgbClr val="000000"/>
              </a:solidFill>
              <a:latin typeface="DM Sans"/>
              <a:ea typeface="DM Sans"/>
              <a:cs typeface="DM Sans"/>
              <a:sym typeface="DM Sans"/>
            </a:endParaRPr>
          </a:p>
        </p:txBody>
      </p:sp>
      <p:pic>
        <p:nvPicPr>
          <p:cNvPr id="396" name="Google Shape;396;p66"/>
          <p:cNvPicPr preferRelativeResize="0"/>
          <p:nvPr/>
        </p:nvPicPr>
        <p:blipFill>
          <a:blip r:embed="rId3">
            <a:alphaModFix/>
          </a:blip>
          <a:stretch>
            <a:fillRect/>
          </a:stretch>
        </p:blipFill>
        <p:spPr>
          <a:xfrm>
            <a:off x="4097103" y="1561407"/>
            <a:ext cx="4277400" cy="2433950"/>
          </a:xfrm>
          <a:prstGeom prst="rect">
            <a:avLst/>
          </a:prstGeom>
          <a:noFill/>
          <a:ln>
            <a:noFill/>
          </a:ln>
        </p:spPr>
      </p:pic>
      <p:sp>
        <p:nvSpPr>
          <p:cNvPr id="397" name="Google Shape;397;p66"/>
          <p:cNvSpPr txBox="1"/>
          <p:nvPr/>
        </p:nvSpPr>
        <p:spPr>
          <a:xfrm>
            <a:off x="475200" y="4590000"/>
            <a:ext cx="7899300" cy="35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100">
                <a:solidFill>
                  <a:schemeClr val="dk2"/>
                </a:solidFill>
                <a:latin typeface="DM Sans"/>
                <a:ea typeface="DM Sans"/>
                <a:cs typeface="DM Sans"/>
                <a:sym typeface="DM Sans"/>
              </a:rPr>
              <a:t>☝¡Aunque aclaramos que muchas de ellas también pueden ser accedidas por SQL!</a:t>
            </a:r>
            <a:endParaRPr sz="1100">
              <a:solidFill>
                <a:schemeClr val="dk2"/>
              </a:solidFill>
              <a:latin typeface="DM Sans"/>
              <a:ea typeface="DM Sans"/>
              <a:cs typeface="DM Sans"/>
              <a:sym typeface="DM Sans"/>
            </a:endParaRPr>
          </a:p>
        </p:txBody>
      </p:sp>
      <p:pic>
        <p:nvPicPr>
          <p:cNvPr id="398" name="Google Shape;398;p66"/>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Introducción a las </a:t>
            </a:r>
            <a:endParaRPr sz="4000" b="1">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Bases de datos</a:t>
            </a:r>
            <a:endParaRPr sz="4000" b="1" i="0" u="none" strike="noStrike" cap="none">
              <a:solidFill>
                <a:srgbClr val="EAFF6A"/>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Algunos ejemplos</a:t>
            </a:r>
            <a:endParaRPr sz="4000" b="1" i="0" u="none" strike="noStrike" cap="none">
              <a:solidFill>
                <a:schemeClr val="dk1"/>
              </a:solidFill>
              <a:latin typeface="DM Sans"/>
              <a:ea typeface="DM Sans"/>
              <a:cs typeface="DM Sans"/>
              <a:sym typeface="DM Sans"/>
            </a:endParaRPr>
          </a:p>
        </p:txBody>
      </p:sp>
      <p:sp>
        <p:nvSpPr>
          <p:cNvPr id="404" name="Google Shape;404;p67"/>
          <p:cNvSpPr txBox="1"/>
          <p:nvPr/>
        </p:nvSpPr>
        <p:spPr>
          <a:xfrm>
            <a:off x="541175" y="1207225"/>
            <a:ext cx="3789600" cy="2477700"/>
          </a:xfrm>
          <a:prstGeom prst="rect">
            <a:avLst/>
          </a:prstGeom>
          <a:noFill/>
          <a:ln>
            <a:noFill/>
          </a:ln>
        </p:spPr>
        <p:txBody>
          <a:bodyPr spcFirstLastPara="1" wrap="square" lIns="91425" tIns="91425" rIns="91425" bIns="91425" anchor="ctr" anchorCtr="0">
            <a:no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objetos:</a:t>
            </a:r>
            <a:r>
              <a:rPr lang="es" sz="1350">
                <a:solidFill>
                  <a:schemeClr val="dk1"/>
                </a:solidFill>
                <a:latin typeface="DM Sans"/>
                <a:ea typeface="DM Sans"/>
                <a:cs typeface="DM Sans"/>
                <a:sym typeface="DM Sans"/>
              </a:rPr>
              <a:t> almacenan los objetos tal cual como son utilizados en los lenguajes de programación orientados a objetos.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grafos:</a:t>
            </a:r>
            <a:r>
              <a:rPr lang="es" sz="1350">
                <a:solidFill>
                  <a:schemeClr val="dk1"/>
                </a:solidFill>
                <a:latin typeface="DM Sans"/>
                <a:ea typeface="DM Sans"/>
                <a:cs typeface="DM Sans"/>
                <a:sym typeface="DM Sans"/>
              </a:rPr>
              <a:t> guardan los datos como nodos y relaciones, y pueden ser consultados de forma automatizada.</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405" name="Google Shape;405;p67"/>
          <p:cNvPicPr preferRelativeResize="0"/>
          <p:nvPr/>
        </p:nvPicPr>
        <p:blipFill>
          <a:blip r:embed="rId3">
            <a:alphaModFix/>
          </a:blip>
          <a:stretch>
            <a:fillRect/>
          </a:stretch>
        </p:blipFill>
        <p:spPr>
          <a:xfrm>
            <a:off x="4512412" y="2968925"/>
            <a:ext cx="4130136" cy="1621075"/>
          </a:xfrm>
          <a:prstGeom prst="rect">
            <a:avLst/>
          </a:prstGeom>
          <a:noFill/>
          <a:ln>
            <a:noFill/>
          </a:ln>
        </p:spPr>
      </p:pic>
      <p:pic>
        <p:nvPicPr>
          <p:cNvPr id="406" name="Google Shape;406;p67"/>
          <p:cNvPicPr preferRelativeResize="0"/>
          <p:nvPr/>
        </p:nvPicPr>
        <p:blipFill>
          <a:blip r:embed="rId4">
            <a:alphaModFix/>
          </a:blip>
          <a:stretch>
            <a:fillRect/>
          </a:stretch>
        </p:blipFill>
        <p:spPr>
          <a:xfrm>
            <a:off x="8004225" y="468325"/>
            <a:ext cx="664577" cy="498426"/>
          </a:xfrm>
          <a:prstGeom prst="rect">
            <a:avLst/>
          </a:prstGeom>
          <a:noFill/>
          <a:ln>
            <a:noFill/>
          </a:ln>
        </p:spPr>
      </p:pic>
      <p:sp>
        <p:nvSpPr>
          <p:cNvPr id="407" name="Google Shape;407;p67"/>
          <p:cNvSpPr txBox="1"/>
          <p:nvPr/>
        </p:nvSpPr>
        <p:spPr>
          <a:xfrm>
            <a:off x="4557300" y="1207225"/>
            <a:ext cx="34470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100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documentos:</a:t>
            </a:r>
            <a:r>
              <a:rPr lang="es" sz="1350">
                <a:solidFill>
                  <a:schemeClr val="dk1"/>
                </a:solidFill>
                <a:latin typeface="DM Sans"/>
                <a:ea typeface="DM Sans"/>
                <a:cs typeface="DM Sans"/>
                <a:sym typeface="DM Sans"/>
              </a:rPr>
              <a:t> guardan conjuntos de texto muy grandes (los documentos), y este texto puede estar a su vez estructurado dentro de cada documento.</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8"/>
          <p:cNvSpPr txBox="1"/>
          <p:nvPr/>
        </p:nvSpPr>
        <p:spPr>
          <a:xfrm>
            <a:off x="905775" y="1684725"/>
            <a:ext cx="72093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de bases de datos relacionales y No relacionales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18" name="Google Shape;418;p69"/>
          <p:cNvGraphicFramePr/>
          <p:nvPr/>
        </p:nvGraphicFramePr>
        <p:xfrm>
          <a:off x="776375" y="2006945"/>
          <a:ext cx="7591250" cy="211062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Simplicidad del modelo:</a:t>
                      </a:r>
                      <a:r>
                        <a:rPr lang="es" sz="1100">
                          <a:latin typeface="DM Sans"/>
                          <a:ea typeface="DM Sans"/>
                          <a:cs typeface="DM Sans"/>
                          <a:sym typeface="DM Sans"/>
                        </a:rPr>
                        <a:t> Muy simple, no requiere consultas complejas</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Mantenimiento: </a:t>
                      </a:r>
                      <a:r>
                        <a:rPr lang="es" sz="1100">
                          <a:latin typeface="DM Sans"/>
                          <a:ea typeface="DM Sans"/>
                          <a:cs typeface="DM Sans"/>
                          <a:sym typeface="DM Sans"/>
                        </a:rPr>
                        <a:t>difícil por acumulación de datos en el tiempo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Fácil uso:</a:t>
                      </a:r>
                      <a:r>
                        <a:rPr lang="es" sz="1100">
                          <a:latin typeface="DM Sans"/>
                          <a:ea typeface="DM Sans"/>
                          <a:cs typeface="DM Sans"/>
                          <a:sym typeface="DM Sans"/>
                        </a:rPr>
                        <a:t> usuarios pueden acceder/recuperar fácilmente la información requerida en segundos sin caer en la complejidad.</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Costo: </a:t>
                      </a:r>
                      <a:r>
                        <a:rPr lang="es" sz="1100">
                          <a:latin typeface="DM Sans"/>
                          <a:ea typeface="DM Sans"/>
                          <a:cs typeface="DM Sans"/>
                          <a:sym typeface="DM Sans"/>
                        </a:rPr>
                        <a:t>se generan costos fijos y variables por mantenimiento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Precisión: </a:t>
                      </a:r>
                      <a:r>
                        <a:rPr lang="es" sz="1100">
                          <a:latin typeface="DM Sans"/>
                          <a:ea typeface="DM Sans"/>
                          <a:cs typeface="DM Sans"/>
                          <a:sym typeface="DM Sans"/>
                        </a:rPr>
                        <a:t>bien definidas y organizadas, no duplicados. </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Almacenamiento físico: </a:t>
                      </a:r>
                      <a:r>
                        <a:rPr lang="es" sz="1100">
                          <a:latin typeface="DM Sans"/>
                          <a:ea typeface="DM Sans"/>
                          <a:cs typeface="DM Sans"/>
                          <a:sym typeface="DM Sans"/>
                        </a:rPr>
                        <a:t>requiere mucha memoria física.</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p:pic>
        <p:nvPicPr>
          <p:cNvPr id="419" name="Google Shape;419;p69"/>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0"/>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25" name="Google Shape;425;p70"/>
          <p:cNvGraphicFramePr/>
          <p:nvPr/>
        </p:nvGraphicFramePr>
        <p:xfrm>
          <a:off x="776375" y="2006935"/>
          <a:ext cx="7591250" cy="246111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Integridad de datos: </a:t>
                      </a:r>
                      <a:r>
                        <a:rPr lang="es" sz="1100">
                          <a:latin typeface="DM Sans"/>
                          <a:ea typeface="DM Sans"/>
                          <a:cs typeface="DM Sans"/>
                          <a:sym typeface="DM Sans"/>
                        </a:rPr>
                        <a:t>brindan coherencia en todas las tablas.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Poca escalabilidad: </a:t>
                      </a:r>
                      <a:r>
                        <a:rPr lang="es" sz="1100">
                          <a:latin typeface="DM Sans"/>
                          <a:ea typeface="DM Sans"/>
                          <a:cs typeface="DM Sans"/>
                          <a:sym typeface="DM Sans"/>
                        </a:rPr>
                        <a:t>los datos no son escalables en diferentes servidores de almacenamiento físico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Normalización: </a:t>
                      </a:r>
                      <a:r>
                        <a:rPr lang="es" sz="1100">
                          <a:latin typeface="DM Sans"/>
                          <a:ea typeface="DM Sans"/>
                          <a:cs typeface="DM Sans"/>
                          <a:sym typeface="DM Sans"/>
                        </a:rPr>
                        <a:t>se divide la información en partes manejables para reducir el tamaño del almacenamiento</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Estructura compleja: </a:t>
                      </a:r>
                      <a:r>
                        <a:rPr lang="es" sz="1100">
                          <a:latin typeface="DM Sans"/>
                          <a:ea typeface="DM Sans"/>
                          <a:cs typeface="DM Sans"/>
                          <a:sym typeface="DM Sans"/>
                        </a:rPr>
                        <a:t>solo puede almacenar datos en forma tabular, dificultando representación compleja.</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Colaboración: </a:t>
                      </a:r>
                      <a:r>
                        <a:rPr lang="es" sz="1100">
                          <a:latin typeface="DM Sans"/>
                          <a:ea typeface="DM Sans"/>
                          <a:cs typeface="DM Sans"/>
                          <a:sym typeface="DM Sans"/>
                        </a:rPr>
                        <a:t>muchos usuarios interactuando al tiempo</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Reducción de performance en tiempo: </a:t>
                      </a:r>
                      <a:r>
                        <a:rPr lang="es" sz="1100">
                          <a:latin typeface="DM Sans"/>
                          <a:ea typeface="DM Sans"/>
                          <a:cs typeface="DM Sans"/>
                          <a:sym typeface="DM Sans"/>
                        </a:rPr>
                        <a:t>mayor complejidad</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Integridad y Seguridad: </a:t>
                      </a:r>
                      <a:r>
                        <a:rPr lang="es" sz="1100">
                          <a:latin typeface="DM Sans"/>
                          <a:ea typeface="DM Sans"/>
                          <a:cs typeface="DM Sans"/>
                          <a:sym typeface="DM Sans"/>
                        </a:rPr>
                        <a:t>Sistemas medianamente confiables</a:t>
                      </a:r>
                      <a:r>
                        <a:rPr lang="es" sz="1100" b="1">
                          <a:latin typeface="DM Sans"/>
                          <a:ea typeface="DM Sans"/>
                          <a:cs typeface="DM Sans"/>
                          <a:sym typeface="DM Sans"/>
                        </a:rPr>
                        <a:t> </a:t>
                      </a:r>
                      <a:endParaRPr sz="1100" b="1">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Menor tiempo de respuesta: </a:t>
                      </a:r>
                      <a:r>
                        <a:rPr lang="es" sz="1100">
                          <a:latin typeface="DM Sans"/>
                          <a:ea typeface="DM Sans"/>
                          <a:cs typeface="DM Sans"/>
                          <a:sym typeface="DM Sans"/>
                        </a:rPr>
                        <a:t>muchos datos poca eficiencia</a:t>
                      </a:r>
                      <a:endParaRPr sz="1100" b="1">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26" name="Google Shape;426;p70"/>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2" name="Google Shape;432;p71"/>
          <p:cNvGraphicFramePr/>
          <p:nvPr/>
        </p:nvGraphicFramePr>
        <p:xfrm>
          <a:off x="647000" y="1929210"/>
          <a:ext cx="7850000" cy="245031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Modelo flexible:</a:t>
                      </a:r>
                      <a:r>
                        <a:rPr lang="es" sz="1100">
                          <a:latin typeface="DM Sans"/>
                          <a:ea typeface="DM Sans"/>
                          <a:cs typeface="DM Sans"/>
                          <a:sym typeface="DM Sans"/>
                        </a:rPr>
                        <a:t> puede almacenar y combinar cualquier tipo de datos, tanto estructurados como no estructurados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Falta de estandarización: </a:t>
                      </a:r>
                      <a:r>
                        <a:rPr lang="es" sz="1100">
                          <a:latin typeface="DM Sans"/>
                          <a:ea typeface="DM Sans"/>
                          <a:cs typeface="DM Sans"/>
                          <a:sym typeface="DM Sans"/>
                        </a:rPr>
                        <a:t>No existe un estándar que defina reglas y roles de las bases de datos NoSQL. </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Modelo de datos en evolución:</a:t>
                      </a:r>
                      <a:r>
                        <a:rPr lang="es" sz="1100">
                          <a:latin typeface="DM Sans"/>
                          <a:ea typeface="DM Sans"/>
                          <a:cs typeface="DM Sans"/>
                          <a:sym typeface="DM Sans"/>
                        </a:rPr>
                        <a:t> permite actualizar dinámicamente el esquema para evolucionar con los requisitos cambiantes sin interrupciones.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Algunos problemas de backup: </a:t>
                      </a:r>
                      <a:r>
                        <a:rPr lang="es" sz="1100">
                          <a:latin typeface="DM Sans"/>
                          <a:ea typeface="DM Sans"/>
                          <a:cs typeface="DM Sans"/>
                          <a:sym typeface="DM Sans"/>
                        </a:rPr>
                        <a:t>No está del todo desarrollado este ámbito en este tipo de bases de datos.</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Fácil escalamiento: </a:t>
                      </a:r>
                      <a:r>
                        <a:rPr lang="es" sz="1100">
                          <a:latin typeface="DM Sans"/>
                          <a:ea typeface="DM Sans"/>
                          <a:cs typeface="DM Sans"/>
                          <a:sym typeface="DM Sans"/>
                        </a:rPr>
                        <a:t>pueden escalar para adaptarse a cualquier tipo de crecimiento de datos manteniendo un bajo costo.</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Consistencia: </a:t>
                      </a:r>
                      <a:r>
                        <a:rPr lang="es" sz="1100">
                          <a:latin typeface="DM Sans"/>
                          <a:ea typeface="DM Sans"/>
                          <a:cs typeface="DM Sans"/>
                          <a:sym typeface="DM Sans"/>
                        </a:rPr>
                        <a:t>NoSQL prioriza la escalabilidad y el rendimiento, pero cuando se trata de la consistencia de los datos no es tan eficiente.</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433" name="Google Shape;433;p71"/>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2"/>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9" name="Google Shape;439;p72"/>
          <p:cNvGraphicFramePr/>
          <p:nvPr/>
        </p:nvGraphicFramePr>
        <p:xfrm>
          <a:off x="578600" y="2118935"/>
          <a:ext cx="7850000" cy="176454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00" b="1">
                          <a:latin typeface="DM Sans"/>
                          <a:ea typeface="DM Sans"/>
                          <a:cs typeface="DM Sans"/>
                          <a:sym typeface="DM Sans"/>
                        </a:rPr>
                        <a:t>Ventajas</a:t>
                      </a:r>
                      <a:endParaRPr sz="130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00" b="1">
                          <a:latin typeface="DM Sans"/>
                          <a:ea typeface="DM Sans"/>
                          <a:cs typeface="DM Sans"/>
                          <a:sym typeface="DM Sans"/>
                        </a:rPr>
                        <a:t>Desventajas</a:t>
                      </a:r>
                      <a:endParaRPr sz="130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Alto performance: </a:t>
                      </a:r>
                      <a:r>
                        <a:rPr lang="es" sz="1100">
                          <a:latin typeface="DM Sans"/>
                          <a:ea typeface="DM Sans"/>
                          <a:cs typeface="DM Sans"/>
                          <a:sym typeface="DM Sans"/>
                        </a:rPr>
                        <a:t>gran rendimiento, medido en términos de rendimiento y latencia (retraso entre la solicitud y la respuesta real).</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Difícil mantenimiento: </a:t>
                      </a:r>
                      <a:r>
                        <a:rPr lang="es" sz="1100">
                          <a:latin typeface="DM Sans"/>
                          <a:ea typeface="DM Sans"/>
                          <a:cs typeface="DM Sans"/>
                          <a:sym typeface="DM Sans"/>
                        </a:rPr>
                        <a:t>pueden llegar a ser costosos y requerir de personal especializado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Acceso libre: </a:t>
                      </a:r>
                      <a:r>
                        <a:rPr lang="es" sz="1100">
                          <a:latin typeface="DM Sans"/>
                          <a:ea typeface="DM Sans"/>
                          <a:cs typeface="DM Sans"/>
                          <a:sym typeface="DM Sans"/>
                        </a:rPr>
                        <a:t>no requieren tarifas de licencia costosas y pueden ejecutarse en hardware económico, lo que hace que su implementación sea rentable.</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Poco nivel de madurez: </a:t>
                      </a:r>
                      <a:r>
                        <a:rPr lang="es" sz="1100">
                          <a:latin typeface="DM Sans"/>
                          <a:ea typeface="DM Sans"/>
                          <a:cs typeface="DM Sans"/>
                          <a:sym typeface="DM Sans"/>
                        </a:rPr>
                        <a:t>Son relativamente más nuevas que las bases relacionales por ende tienen todavía mucho por mejorar.</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40" name="Google Shape;440;p72"/>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3"/>
          <p:cNvSpPr txBox="1"/>
          <p:nvPr/>
        </p:nvSpPr>
        <p:spPr>
          <a:xfrm>
            <a:off x="905775" y="1968400"/>
            <a:ext cx="7209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smtClean="0">
                <a:solidFill>
                  <a:srgbClr val="FF0000"/>
                </a:solidFill>
                <a:latin typeface="DM Sans"/>
                <a:ea typeface="DM Sans"/>
                <a:cs typeface="DM Sans"/>
                <a:sym typeface="DM Sans"/>
              </a:rPr>
              <a:t>VOY POR AQUI</a:t>
            </a:r>
            <a:endParaRPr sz="4000" b="1" i="0" u="none" strike="noStrike" cap="none" dirty="0">
              <a:solidFill>
                <a:srgbClr val="FF0000"/>
              </a:solidFill>
              <a:latin typeface="DM Sans"/>
              <a:ea typeface="DM Sans"/>
              <a:cs typeface="DM Sans"/>
              <a:sym typeface="DM Sans"/>
            </a:endParaRPr>
          </a:p>
        </p:txBody>
      </p:sp>
    </p:spTree>
    <p:extLst>
      <p:ext uri="{BB962C8B-B14F-4D97-AF65-F5344CB8AC3E}">
        <p14:creationId xmlns:p14="http://schemas.microsoft.com/office/powerpoint/2010/main" val="11140370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3"/>
          <p:cNvSpPr txBox="1"/>
          <p:nvPr/>
        </p:nvSpPr>
        <p:spPr>
          <a:xfrm>
            <a:off x="905775" y="1968400"/>
            <a:ext cx="7209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Funciones y lenguajes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Tres tipos de funciones</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básicas</a:t>
            </a:r>
            <a:endParaRPr sz="4000" b="1" i="0" u="none" strike="noStrike" cap="none">
              <a:solidFill>
                <a:schemeClr val="dk1"/>
              </a:solidFill>
              <a:latin typeface="DM Sans"/>
              <a:ea typeface="DM Sans"/>
              <a:cs typeface="DM Sans"/>
              <a:sym typeface="DM Sans"/>
            </a:endParaRPr>
          </a:p>
        </p:txBody>
      </p:sp>
      <p:sp>
        <p:nvSpPr>
          <p:cNvPr id="451" name="Google Shape;451;p74"/>
          <p:cNvSpPr txBox="1"/>
          <p:nvPr/>
        </p:nvSpPr>
        <p:spPr>
          <a:xfrm>
            <a:off x="475199" y="3812010"/>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000" b="1">
                <a:solidFill>
                  <a:srgbClr val="000000"/>
                </a:solidFill>
                <a:latin typeface="DM Sans"/>
                <a:ea typeface="DM Sans"/>
                <a:cs typeface="DM Sans"/>
                <a:sym typeface="DM Sans"/>
              </a:rPr>
              <a:t>Data Definition </a:t>
            </a:r>
            <a:endParaRPr sz="1000" b="1">
              <a:solidFill>
                <a:srgbClr val="000000"/>
              </a:solidFill>
              <a:latin typeface="DM Sans"/>
              <a:ea typeface="DM Sans"/>
              <a:cs typeface="DM Sans"/>
              <a:sym typeface="DM Sans"/>
            </a:endParaRPr>
          </a:p>
          <a:p>
            <a:pPr marL="0" lvl="0" indent="0" algn="ctr" rtl="0">
              <a:lnSpc>
                <a:spcPct val="100000"/>
              </a:lnSpc>
              <a:spcBef>
                <a:spcPts val="1000"/>
              </a:spcBef>
              <a:spcAft>
                <a:spcPts val="1000"/>
              </a:spcAft>
              <a:buNone/>
            </a:pPr>
            <a:r>
              <a:rPr lang="es" sz="1000" b="1">
                <a:solidFill>
                  <a:srgbClr val="000000"/>
                </a:solidFill>
                <a:latin typeface="DM Sans"/>
                <a:ea typeface="DM Sans"/>
                <a:cs typeface="DM Sans"/>
                <a:sym typeface="DM Sans"/>
              </a:rPr>
              <a:t>Language</a:t>
            </a:r>
            <a:endParaRPr sz="1700" b="1">
              <a:latin typeface="DM Sans"/>
              <a:ea typeface="DM Sans"/>
              <a:cs typeface="DM Sans"/>
              <a:sym typeface="DM Sans"/>
            </a:endParaRPr>
          </a:p>
        </p:txBody>
      </p:sp>
      <p:sp>
        <p:nvSpPr>
          <p:cNvPr id="452" name="Google Shape;452;p74"/>
          <p:cNvSpPr txBox="1"/>
          <p:nvPr/>
        </p:nvSpPr>
        <p:spPr>
          <a:xfrm>
            <a:off x="2624711" y="3930934"/>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Manipulation Language</a:t>
            </a:r>
            <a:endParaRPr sz="1200" b="1">
              <a:latin typeface="DM Sans"/>
              <a:ea typeface="DM Sans"/>
              <a:cs typeface="DM Sans"/>
              <a:sym typeface="DM Sans"/>
            </a:endParaRPr>
          </a:p>
        </p:txBody>
      </p:sp>
      <p:sp>
        <p:nvSpPr>
          <p:cNvPr id="453" name="Google Shape;453;p74"/>
          <p:cNvSpPr txBox="1"/>
          <p:nvPr/>
        </p:nvSpPr>
        <p:spPr>
          <a:xfrm>
            <a:off x="6696500"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Transaction Control Language</a:t>
            </a:r>
            <a:endParaRPr sz="1000" b="1">
              <a:latin typeface="DM Sans"/>
              <a:ea typeface="DM Sans"/>
              <a:cs typeface="DM Sans"/>
              <a:sym typeface="DM Sans"/>
            </a:endParaRPr>
          </a:p>
        </p:txBody>
      </p:sp>
      <p:sp>
        <p:nvSpPr>
          <p:cNvPr id="454" name="Google Shape;454;p74"/>
          <p:cNvSpPr txBox="1"/>
          <p:nvPr/>
        </p:nvSpPr>
        <p:spPr>
          <a:xfrm>
            <a:off x="4589064"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Control Language</a:t>
            </a:r>
            <a:endParaRPr sz="1000" b="1">
              <a:latin typeface="DM Sans"/>
              <a:ea typeface="DM Sans"/>
              <a:cs typeface="DM Sans"/>
              <a:sym typeface="DM Sans"/>
            </a:endParaRPr>
          </a:p>
        </p:txBody>
      </p:sp>
      <p:pic>
        <p:nvPicPr>
          <p:cNvPr id="455" name="Google Shape;455;p74"/>
          <p:cNvPicPr preferRelativeResize="0"/>
          <p:nvPr/>
        </p:nvPicPr>
        <p:blipFill>
          <a:blip r:embed="rId3">
            <a:alphaModFix/>
          </a:blip>
          <a:stretch>
            <a:fillRect/>
          </a:stretch>
        </p:blipFill>
        <p:spPr>
          <a:xfrm>
            <a:off x="7970175" y="468000"/>
            <a:ext cx="698625" cy="698625"/>
          </a:xfrm>
          <a:prstGeom prst="rect">
            <a:avLst/>
          </a:prstGeom>
          <a:noFill/>
          <a:ln>
            <a:noFill/>
          </a:ln>
        </p:spPr>
      </p:pic>
      <p:cxnSp>
        <p:nvCxnSpPr>
          <p:cNvPr id="456" name="Google Shape;456;p74"/>
          <p:cNvCxnSpPr>
            <a:endCxn id="457" idx="0"/>
          </p:cNvCxnSpPr>
          <p:nvPr/>
        </p:nvCxnSpPr>
        <p:spPr>
          <a:xfrm>
            <a:off x="1403575" y="2005795"/>
            <a:ext cx="10200" cy="591900"/>
          </a:xfrm>
          <a:prstGeom prst="straightConnector1">
            <a:avLst/>
          </a:prstGeom>
          <a:noFill/>
          <a:ln w="19050" cap="flat" cmpd="sng">
            <a:solidFill>
              <a:schemeClr val="dk2"/>
            </a:solidFill>
            <a:prstDash val="solid"/>
            <a:round/>
            <a:headEnd type="none" w="med" len="med"/>
            <a:tailEnd type="none" w="med" len="med"/>
          </a:ln>
        </p:spPr>
      </p:cxnSp>
      <p:cxnSp>
        <p:nvCxnSpPr>
          <p:cNvPr id="458" name="Google Shape;458;p74"/>
          <p:cNvCxnSpPr/>
          <p:nvPr/>
        </p:nvCxnSpPr>
        <p:spPr>
          <a:xfrm flipH="1">
            <a:off x="3557438" y="2157075"/>
            <a:ext cx="11700" cy="505500"/>
          </a:xfrm>
          <a:prstGeom prst="straightConnector1">
            <a:avLst/>
          </a:prstGeom>
          <a:noFill/>
          <a:ln w="19050" cap="flat" cmpd="sng">
            <a:solidFill>
              <a:schemeClr val="dk2"/>
            </a:solidFill>
            <a:prstDash val="solid"/>
            <a:round/>
            <a:headEnd type="none" w="med" len="med"/>
            <a:tailEnd type="none" w="med" len="med"/>
          </a:ln>
        </p:spPr>
      </p:cxnSp>
      <p:cxnSp>
        <p:nvCxnSpPr>
          <p:cNvPr id="459" name="Google Shape;459;p74"/>
          <p:cNvCxnSpPr/>
          <p:nvPr/>
        </p:nvCxnSpPr>
        <p:spPr>
          <a:xfrm flipH="1">
            <a:off x="5489638" y="2157075"/>
            <a:ext cx="846900" cy="700200"/>
          </a:xfrm>
          <a:prstGeom prst="straightConnector1">
            <a:avLst/>
          </a:prstGeom>
          <a:noFill/>
          <a:ln w="19050" cap="flat" cmpd="sng">
            <a:solidFill>
              <a:schemeClr val="dk2"/>
            </a:solidFill>
            <a:prstDash val="solid"/>
            <a:round/>
            <a:headEnd type="none" w="med" len="med"/>
            <a:tailEnd type="none" w="med" len="med"/>
          </a:ln>
        </p:spPr>
      </p:cxnSp>
      <p:cxnSp>
        <p:nvCxnSpPr>
          <p:cNvPr id="460" name="Google Shape;460;p74"/>
          <p:cNvCxnSpPr/>
          <p:nvPr/>
        </p:nvCxnSpPr>
        <p:spPr>
          <a:xfrm>
            <a:off x="6696523" y="2201178"/>
            <a:ext cx="706200" cy="736200"/>
          </a:xfrm>
          <a:prstGeom prst="straightConnector1">
            <a:avLst/>
          </a:prstGeom>
          <a:noFill/>
          <a:ln w="19050" cap="flat" cmpd="sng">
            <a:solidFill>
              <a:schemeClr val="dk2"/>
            </a:solidFill>
            <a:prstDash val="solid"/>
            <a:round/>
            <a:headEnd type="none" w="med" len="med"/>
            <a:tailEnd type="none" w="med" len="med"/>
          </a:ln>
        </p:spPr>
      </p:cxnSp>
      <p:sp>
        <p:nvSpPr>
          <p:cNvPr id="461" name="Google Shape;461;p74"/>
          <p:cNvSpPr txBox="1"/>
          <p:nvPr/>
        </p:nvSpPr>
        <p:spPr>
          <a:xfrm>
            <a:off x="713100" y="1826435"/>
            <a:ext cx="1401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Definición</a:t>
            </a:r>
            <a:endParaRPr sz="1500" b="1">
              <a:highlight>
                <a:srgbClr val="EAFF6A"/>
              </a:highlight>
              <a:latin typeface="DM Sans"/>
              <a:ea typeface="DM Sans"/>
              <a:cs typeface="DM Sans"/>
              <a:sym typeface="DM Sans"/>
            </a:endParaRPr>
          </a:p>
        </p:txBody>
      </p:sp>
      <p:sp>
        <p:nvSpPr>
          <p:cNvPr id="462" name="Google Shape;462;p74"/>
          <p:cNvSpPr txBox="1"/>
          <p:nvPr/>
        </p:nvSpPr>
        <p:spPr>
          <a:xfrm>
            <a:off x="2653362" y="1956663"/>
            <a:ext cx="1819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Manipulación</a:t>
            </a:r>
            <a:endParaRPr sz="1500" b="1">
              <a:highlight>
                <a:srgbClr val="EAFF6A"/>
              </a:highlight>
              <a:latin typeface="DM Sans"/>
              <a:ea typeface="DM Sans"/>
              <a:cs typeface="DM Sans"/>
              <a:sym typeface="DM Sans"/>
            </a:endParaRPr>
          </a:p>
        </p:txBody>
      </p:sp>
      <p:sp>
        <p:nvSpPr>
          <p:cNvPr id="463" name="Google Shape;463;p74"/>
          <p:cNvSpPr txBox="1"/>
          <p:nvPr/>
        </p:nvSpPr>
        <p:spPr>
          <a:xfrm>
            <a:off x="5853770" y="1925575"/>
            <a:ext cx="1401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800" b="1">
                <a:highlight>
                  <a:srgbClr val="EAFF6A"/>
                </a:highlight>
                <a:latin typeface="DM Sans"/>
                <a:ea typeface="DM Sans"/>
                <a:cs typeface="DM Sans"/>
                <a:sym typeface="DM Sans"/>
              </a:rPr>
              <a:t>Seguridad</a:t>
            </a:r>
            <a:endParaRPr sz="1600" b="1">
              <a:highlight>
                <a:srgbClr val="EAFF6A"/>
              </a:highlight>
              <a:latin typeface="DM Sans"/>
              <a:ea typeface="DM Sans"/>
              <a:cs typeface="DM Sans"/>
              <a:sym typeface="DM Sans"/>
            </a:endParaRPr>
          </a:p>
        </p:txBody>
      </p:sp>
      <p:sp>
        <p:nvSpPr>
          <p:cNvPr id="457" name="Google Shape;457;p74"/>
          <p:cNvSpPr/>
          <p:nvPr/>
        </p:nvSpPr>
        <p:spPr>
          <a:xfrm>
            <a:off x="881125" y="2597695"/>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4" name="Google Shape;464;p74"/>
          <p:cNvSpPr txBox="1"/>
          <p:nvPr/>
        </p:nvSpPr>
        <p:spPr>
          <a:xfrm>
            <a:off x="828712" y="2774427"/>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DDL</a:t>
            </a:r>
            <a:endParaRPr sz="800" b="1" dirty="0">
              <a:latin typeface="DM Sans"/>
              <a:ea typeface="DM Sans"/>
              <a:cs typeface="DM Sans"/>
              <a:sym typeface="DM Sans"/>
            </a:endParaRPr>
          </a:p>
        </p:txBody>
      </p:sp>
      <p:sp>
        <p:nvSpPr>
          <p:cNvPr id="465" name="Google Shape;465;p74"/>
          <p:cNvSpPr/>
          <p:nvPr/>
        </p:nvSpPr>
        <p:spPr>
          <a:xfrm>
            <a:off x="3030644" y="2644564"/>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6" name="Google Shape;466;p74"/>
          <p:cNvSpPr txBox="1"/>
          <p:nvPr/>
        </p:nvSpPr>
        <p:spPr>
          <a:xfrm>
            <a:off x="3000019" y="2821296"/>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DML</a:t>
            </a:r>
            <a:endParaRPr sz="800" b="1" dirty="0">
              <a:latin typeface="DM Sans"/>
              <a:ea typeface="DM Sans"/>
              <a:cs typeface="DM Sans"/>
              <a:sym typeface="DM Sans"/>
            </a:endParaRPr>
          </a:p>
        </p:txBody>
      </p:sp>
      <p:sp>
        <p:nvSpPr>
          <p:cNvPr id="467" name="Google Shape;467;p74"/>
          <p:cNvSpPr/>
          <p:nvPr/>
        </p:nvSpPr>
        <p:spPr>
          <a:xfrm>
            <a:off x="7102427"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8" name="Google Shape;468;p74"/>
          <p:cNvSpPr txBox="1"/>
          <p:nvPr/>
        </p:nvSpPr>
        <p:spPr>
          <a:xfrm>
            <a:off x="7050013"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000"/>
              </a:spcAft>
              <a:buNone/>
            </a:pPr>
            <a:r>
              <a:rPr lang="es" sz="3400" b="1" dirty="0">
                <a:solidFill>
                  <a:srgbClr val="000000"/>
                </a:solidFill>
                <a:latin typeface="DM Sans"/>
                <a:ea typeface="DM Sans"/>
                <a:cs typeface="DM Sans"/>
                <a:sym typeface="DM Sans"/>
              </a:rPr>
              <a:t>TCL</a:t>
            </a:r>
            <a:endParaRPr sz="3400" b="1" dirty="0">
              <a:solidFill>
                <a:srgbClr val="000000"/>
              </a:solidFill>
              <a:latin typeface="DM Sans"/>
              <a:ea typeface="DM Sans"/>
              <a:cs typeface="DM Sans"/>
              <a:sym typeface="DM Sans"/>
            </a:endParaRPr>
          </a:p>
        </p:txBody>
      </p:sp>
      <p:sp>
        <p:nvSpPr>
          <p:cNvPr id="469" name="Google Shape;469;p74"/>
          <p:cNvSpPr/>
          <p:nvPr/>
        </p:nvSpPr>
        <p:spPr>
          <a:xfrm>
            <a:off x="4994991"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70" name="Google Shape;470;p74"/>
          <p:cNvSpPr txBox="1"/>
          <p:nvPr/>
        </p:nvSpPr>
        <p:spPr>
          <a:xfrm>
            <a:off x="4942578"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DCL</a:t>
            </a:r>
            <a:endParaRPr sz="800" b="1" dirty="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5"/>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DDL (Data Definition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Language)</a:t>
            </a:r>
            <a:endParaRPr sz="4000" b="1" i="0" u="none" strike="noStrike" cap="none">
              <a:solidFill>
                <a:schemeClr val="dk1"/>
              </a:solidFill>
              <a:latin typeface="DM Sans"/>
              <a:ea typeface="DM Sans"/>
              <a:cs typeface="DM Sans"/>
              <a:sym typeface="DM Sans"/>
            </a:endParaRPr>
          </a:p>
        </p:txBody>
      </p:sp>
      <p:sp>
        <p:nvSpPr>
          <p:cNvPr id="476" name="Google Shape;476;p75"/>
          <p:cNvSpPr txBox="1"/>
          <p:nvPr/>
        </p:nvSpPr>
        <p:spPr>
          <a:xfrm>
            <a:off x="581550" y="1868125"/>
            <a:ext cx="3330900" cy="2983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CREATE: </a:t>
            </a:r>
            <a:r>
              <a:rPr lang="es" sz="1350" dirty="0">
                <a:solidFill>
                  <a:schemeClr val="dk1"/>
                </a:solidFill>
                <a:latin typeface="DM Sans"/>
                <a:ea typeface="DM Sans"/>
                <a:cs typeface="DM Sans"/>
                <a:sym typeface="DM Sans"/>
              </a:rPr>
              <a:t>crear una nueva base de datos o sus objetos.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DROP: </a:t>
            </a:r>
            <a:r>
              <a:rPr lang="es" sz="1350" dirty="0">
                <a:solidFill>
                  <a:schemeClr val="dk1"/>
                </a:solidFill>
                <a:latin typeface="DM Sans"/>
                <a:ea typeface="DM Sans"/>
                <a:cs typeface="DM Sans"/>
                <a:sym typeface="DM Sans"/>
              </a:rPr>
              <a:t>se utiliza para eliminar los objetos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ALTER: </a:t>
            </a:r>
            <a:r>
              <a:rPr lang="es" sz="1350" dirty="0">
                <a:solidFill>
                  <a:schemeClr val="dk1"/>
                </a:solidFill>
                <a:latin typeface="DM Sans"/>
                <a:ea typeface="DM Sans"/>
                <a:cs typeface="DM Sans"/>
                <a:sym typeface="DM Sans"/>
              </a:rPr>
              <a:t>se usa para reestructurar las tablas de la base de datos (Columnas, tipos, índices)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TRUNCATE: </a:t>
            </a:r>
            <a:r>
              <a:rPr lang="es" sz="1350" dirty="0">
                <a:solidFill>
                  <a:schemeClr val="dk1"/>
                </a:solidFill>
                <a:latin typeface="DM Sans"/>
                <a:ea typeface="DM Sans"/>
                <a:cs typeface="DM Sans"/>
                <a:sym typeface="DM Sans"/>
              </a:rPr>
              <a:t>se utiliza para vaciar una tabla de base de datos. (Datos fuera , Estructura =)</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endParaRPr sz="1350" dirty="0"/>
          </a:p>
        </p:txBody>
      </p:sp>
      <p:pic>
        <p:nvPicPr>
          <p:cNvPr id="477" name="Google Shape;477;p75"/>
          <p:cNvPicPr preferRelativeResize="0"/>
          <p:nvPr/>
        </p:nvPicPr>
        <p:blipFill>
          <a:blip r:embed="rId3">
            <a:alphaModFix/>
          </a:blip>
          <a:stretch>
            <a:fillRect/>
          </a:stretch>
        </p:blipFill>
        <p:spPr>
          <a:xfrm>
            <a:off x="6537625" y="1988626"/>
            <a:ext cx="2364225" cy="2601375"/>
          </a:xfrm>
          <a:prstGeom prst="rect">
            <a:avLst/>
          </a:prstGeom>
          <a:noFill/>
          <a:ln>
            <a:noFill/>
          </a:ln>
        </p:spPr>
      </p:pic>
      <p:pic>
        <p:nvPicPr>
          <p:cNvPr id="478" name="Google Shape;478;p75"/>
          <p:cNvPicPr preferRelativeResize="0"/>
          <p:nvPr/>
        </p:nvPicPr>
        <p:blipFill>
          <a:blip r:embed="rId4">
            <a:alphaModFix/>
          </a:blip>
          <a:stretch>
            <a:fillRect/>
          </a:stretch>
        </p:blipFill>
        <p:spPr>
          <a:xfrm>
            <a:off x="7970175" y="468000"/>
            <a:ext cx="698625" cy="698625"/>
          </a:xfrm>
          <a:prstGeom prst="rect">
            <a:avLst/>
          </a:prstGeom>
          <a:noFill/>
          <a:ln>
            <a:noFill/>
          </a:ln>
        </p:spPr>
      </p:pic>
      <p:sp>
        <p:nvSpPr>
          <p:cNvPr id="479" name="Google Shape;479;p75"/>
          <p:cNvSpPr txBox="1"/>
          <p:nvPr/>
        </p:nvSpPr>
        <p:spPr>
          <a:xfrm>
            <a:off x="3983625" y="1868125"/>
            <a:ext cx="3000000" cy="1559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COMMENT: </a:t>
            </a:r>
            <a:r>
              <a:rPr lang="es" sz="1350" dirty="0">
                <a:solidFill>
                  <a:schemeClr val="dk1"/>
                </a:solidFill>
                <a:latin typeface="DM Sans"/>
                <a:ea typeface="DM Sans"/>
                <a:cs typeface="DM Sans"/>
                <a:sym typeface="DM Sans"/>
              </a:rPr>
              <a:t>se utiliza para agregar comentarios en el Diccionario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RENAME: </a:t>
            </a:r>
            <a:r>
              <a:rPr lang="es" sz="1350" dirty="0">
                <a:solidFill>
                  <a:schemeClr val="dk1"/>
                </a:solidFill>
                <a:latin typeface="DM Sans"/>
                <a:ea typeface="DM Sans"/>
                <a:cs typeface="DM Sans"/>
                <a:sym typeface="DM Sans"/>
              </a:rPr>
              <a:t>se utiliza para cambiar el nombre de los objetos de la base de datos.</a:t>
            </a:r>
            <a:endParaRPr sz="135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6"/>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DML (Data Manipulation Language)</a:t>
            </a:r>
            <a:endParaRPr sz="3000" b="1" i="0" u="none" strike="noStrike" cap="none">
              <a:solidFill>
                <a:schemeClr val="dk1"/>
              </a:solidFill>
              <a:latin typeface="DM Sans"/>
              <a:ea typeface="DM Sans"/>
              <a:cs typeface="DM Sans"/>
              <a:sym typeface="DM Sans"/>
            </a:endParaRPr>
          </a:p>
        </p:txBody>
      </p:sp>
      <p:sp>
        <p:nvSpPr>
          <p:cNvPr id="485" name="Google Shape;485;p76"/>
          <p:cNvSpPr txBox="1"/>
          <p:nvPr/>
        </p:nvSpPr>
        <p:spPr>
          <a:xfrm>
            <a:off x="610000" y="1287825"/>
            <a:ext cx="2448300" cy="29349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SELECT: </a:t>
            </a:r>
            <a:r>
              <a:rPr lang="es" sz="1350" dirty="0">
                <a:solidFill>
                  <a:schemeClr val="dk1"/>
                </a:solidFill>
                <a:latin typeface="DM Sans"/>
                <a:ea typeface="DM Sans"/>
                <a:cs typeface="DM Sans"/>
                <a:sym typeface="DM Sans"/>
              </a:rPr>
              <a:t>se utiliza para seleccionar  valores de columna de la base de datos y sus tablas.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INSERT:</a:t>
            </a:r>
            <a:r>
              <a:rPr lang="es" sz="1350" dirty="0">
                <a:solidFill>
                  <a:schemeClr val="dk1"/>
                </a:solidFill>
                <a:latin typeface="DM Sans"/>
                <a:ea typeface="DM Sans"/>
                <a:cs typeface="DM Sans"/>
                <a:sym typeface="DM Sans"/>
              </a:rPr>
              <a:t> se utiliza para insertar nuevos registros en las tablas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UPDATE:</a:t>
            </a:r>
            <a:r>
              <a:rPr lang="es" sz="1350" dirty="0">
                <a:solidFill>
                  <a:schemeClr val="dk1"/>
                </a:solidFill>
                <a:latin typeface="DM Sans"/>
                <a:ea typeface="DM Sans"/>
                <a:cs typeface="DM Sans"/>
                <a:sym typeface="DM Sans"/>
              </a:rPr>
              <a:t> se utiliza para actualizar los registros de la tabla de la base de datos existente.</a:t>
            </a:r>
            <a:endParaRPr dirty="0"/>
          </a:p>
        </p:txBody>
      </p:sp>
      <p:pic>
        <p:nvPicPr>
          <p:cNvPr id="486" name="Google Shape;486;p76"/>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87" name="Google Shape;487;p76"/>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88" name="Google Shape;488;p76"/>
          <p:cNvSpPr txBox="1"/>
          <p:nvPr/>
        </p:nvSpPr>
        <p:spPr>
          <a:xfrm>
            <a:off x="3369149" y="1287825"/>
            <a:ext cx="2705700" cy="2311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DELETE:</a:t>
            </a:r>
            <a:r>
              <a:rPr lang="es" sz="1350" dirty="0">
                <a:solidFill>
                  <a:schemeClr val="dk1"/>
                </a:solidFill>
                <a:latin typeface="DM Sans"/>
                <a:ea typeface="DM Sans"/>
                <a:cs typeface="DM Sans"/>
                <a:sym typeface="DM Sans"/>
              </a:rPr>
              <a:t> se utiliza para eliminar los registros de una tabla de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LOCK:</a:t>
            </a:r>
            <a:r>
              <a:rPr lang="es" sz="1350" dirty="0">
                <a:solidFill>
                  <a:schemeClr val="dk1"/>
                </a:solidFill>
                <a:latin typeface="DM Sans"/>
                <a:ea typeface="DM Sans"/>
                <a:cs typeface="DM Sans"/>
                <a:sym typeface="DM Sans"/>
              </a:rPr>
              <a:t> se utiliza para bloquear los privilegios de lectura o escritura en una tabla.</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MERGE:</a:t>
            </a:r>
            <a:r>
              <a:rPr lang="es" sz="1350" dirty="0">
                <a:solidFill>
                  <a:schemeClr val="dk1"/>
                </a:solidFill>
                <a:latin typeface="DM Sans"/>
                <a:ea typeface="DM Sans"/>
                <a:cs typeface="DM Sans"/>
                <a:sym typeface="DM Sans"/>
              </a:rPr>
              <a:t> se utiliza para fusionar los registros de una tabla de base de datos.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7"/>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DCL (Data Control Language)</a:t>
            </a:r>
            <a:endParaRPr sz="3000" b="1" i="0" u="none" strike="noStrike" cap="none">
              <a:solidFill>
                <a:schemeClr val="dk1"/>
              </a:solidFill>
              <a:latin typeface="DM Sans"/>
              <a:ea typeface="DM Sans"/>
              <a:cs typeface="DM Sans"/>
              <a:sym typeface="DM Sans"/>
            </a:endParaRPr>
          </a:p>
        </p:txBody>
      </p:sp>
      <p:sp>
        <p:nvSpPr>
          <p:cNvPr id="494" name="Google Shape;494;p77"/>
          <p:cNvSpPr txBox="1"/>
          <p:nvPr/>
        </p:nvSpPr>
        <p:spPr>
          <a:xfrm>
            <a:off x="610000" y="1287825"/>
            <a:ext cx="2661900" cy="24396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GRANT: </a:t>
            </a:r>
            <a:r>
              <a:rPr lang="es" sz="1350" dirty="0">
                <a:solidFill>
                  <a:schemeClr val="dk1"/>
                </a:solidFill>
                <a:latin typeface="DM Sans"/>
                <a:ea typeface="DM Sans"/>
                <a:cs typeface="DM Sans"/>
                <a:sym typeface="DM Sans"/>
              </a:rPr>
              <a:t>se utiliza para otorgar derechos o privilegios particulares a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REVOKE: </a:t>
            </a:r>
            <a:r>
              <a:rPr lang="es" sz="1350" dirty="0">
                <a:solidFill>
                  <a:schemeClr val="dk1"/>
                </a:solidFill>
                <a:latin typeface="DM Sans"/>
                <a:ea typeface="DM Sans"/>
                <a:cs typeface="DM Sans"/>
                <a:sym typeface="DM Sans"/>
              </a:rPr>
              <a:t>se utiliza para retirar los derechos o privilegios de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endParaRPr sz="1350" b="1" dirty="0">
              <a:solidFill>
                <a:schemeClr val="dk1"/>
              </a:solidFill>
              <a:latin typeface="DM Sans"/>
              <a:ea typeface="DM Sans"/>
              <a:cs typeface="DM Sans"/>
              <a:sym typeface="DM Sans"/>
            </a:endParaRPr>
          </a:p>
          <a:p>
            <a:pPr marL="0" lvl="0" indent="0" algn="l" rtl="0">
              <a:spcBef>
                <a:spcPts val="1000"/>
              </a:spcBef>
              <a:spcAft>
                <a:spcPts val="0"/>
              </a:spcAft>
              <a:buNone/>
            </a:pPr>
            <a:endParaRPr sz="1350" dirty="0">
              <a:solidFill>
                <a:schemeClr val="dk1"/>
              </a:solidFill>
              <a:latin typeface="DM Sans"/>
              <a:ea typeface="DM Sans"/>
              <a:cs typeface="DM Sans"/>
              <a:sym typeface="DM Sans"/>
            </a:endParaRPr>
          </a:p>
        </p:txBody>
      </p:sp>
      <p:pic>
        <p:nvPicPr>
          <p:cNvPr id="495" name="Google Shape;495;p77"/>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96" name="Google Shape;496;p77"/>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97" name="Google Shape;497;p77"/>
          <p:cNvSpPr txBox="1"/>
          <p:nvPr/>
        </p:nvSpPr>
        <p:spPr>
          <a:xfrm>
            <a:off x="3537613" y="1287825"/>
            <a:ext cx="3000000" cy="282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Las tareas sobre las que se pueden conceder o denegar permisos son:</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CONNECT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SELECT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INSERT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UPDATE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DELETE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USAGE</a:t>
            </a:r>
            <a:endParaRPr sz="1350" dirty="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dirty="0">
                <a:solidFill>
                  <a:schemeClr val="dk1"/>
                </a:solidFill>
                <a:latin typeface="DM Sans"/>
                <a:ea typeface="DM Sans"/>
                <a:cs typeface="DM Sans"/>
                <a:sym typeface="DM Sans"/>
              </a:rPr>
              <a:t>T</a:t>
            </a:r>
            <a:r>
              <a:rPr lang="es" sz="3000" b="1" dirty="0" smtClean="0">
                <a:solidFill>
                  <a:schemeClr val="dk1"/>
                </a:solidFill>
                <a:latin typeface="DM Sans"/>
                <a:ea typeface="DM Sans"/>
                <a:cs typeface="DM Sans"/>
                <a:sym typeface="DM Sans"/>
              </a:rPr>
              <a:t>CL </a:t>
            </a:r>
            <a:r>
              <a:rPr lang="es" sz="3000" b="1" dirty="0">
                <a:solidFill>
                  <a:schemeClr val="dk1"/>
                </a:solidFill>
                <a:latin typeface="DM Sans"/>
                <a:ea typeface="DM Sans"/>
                <a:cs typeface="DM Sans"/>
                <a:sym typeface="DM Sans"/>
              </a:rPr>
              <a:t>(Data Control Language)</a:t>
            </a:r>
            <a:endParaRPr sz="3000" b="1" i="0" u="none" strike="noStrike" cap="none" dirty="0">
              <a:solidFill>
                <a:schemeClr val="dk1"/>
              </a:solidFill>
              <a:latin typeface="DM Sans"/>
              <a:ea typeface="DM Sans"/>
              <a:cs typeface="DM Sans"/>
              <a:sym typeface="DM Sans"/>
            </a:endParaRPr>
          </a:p>
        </p:txBody>
      </p:sp>
      <p:sp>
        <p:nvSpPr>
          <p:cNvPr id="503" name="Google Shape;503;p78"/>
          <p:cNvSpPr txBox="1"/>
          <p:nvPr/>
        </p:nvSpPr>
        <p:spPr>
          <a:xfrm>
            <a:off x="610000" y="1287825"/>
            <a:ext cx="2830800" cy="2647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COMMIT: </a:t>
            </a:r>
            <a:r>
              <a:rPr lang="es" sz="1350" dirty="0">
                <a:solidFill>
                  <a:schemeClr val="dk1"/>
                </a:solidFill>
                <a:latin typeface="DM Sans"/>
                <a:ea typeface="DM Sans"/>
                <a:cs typeface="DM Sans"/>
                <a:sym typeface="DM Sans"/>
              </a:rPr>
              <a:t>se utiliza para confirmar la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ROLLBACK: </a:t>
            </a:r>
            <a:r>
              <a:rPr lang="es" sz="1350" dirty="0">
                <a:solidFill>
                  <a:schemeClr val="dk1"/>
                </a:solidFill>
                <a:latin typeface="DM Sans"/>
                <a:ea typeface="DM Sans"/>
                <a:cs typeface="DM Sans"/>
                <a:sym typeface="DM Sans"/>
              </a:rPr>
              <a:t>se utiliza para rehacer los cambios realizados por una transacción por error.</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SAVEPOINT: </a:t>
            </a:r>
            <a:r>
              <a:rPr lang="es" sz="1350" dirty="0">
                <a:solidFill>
                  <a:schemeClr val="dk1"/>
                </a:solidFill>
                <a:latin typeface="DM Sans"/>
                <a:ea typeface="DM Sans"/>
                <a:cs typeface="DM Sans"/>
                <a:sym typeface="DM Sans"/>
              </a:rPr>
              <a:t>agrega un punto de control al proceso de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SET TRANSACTION:</a:t>
            </a:r>
            <a:r>
              <a:rPr lang="es" sz="1350" dirty="0">
                <a:solidFill>
                  <a:schemeClr val="dk1"/>
                </a:solidFill>
                <a:latin typeface="DM Sans"/>
                <a:ea typeface="DM Sans"/>
                <a:cs typeface="DM Sans"/>
                <a:sym typeface="DM Sans"/>
              </a:rPr>
              <a:t> Define los diferentes caracteres de una transacción</a:t>
            </a:r>
            <a:endParaRPr sz="1350" dirty="0">
              <a:solidFill>
                <a:schemeClr val="dk1"/>
              </a:solidFill>
              <a:latin typeface="DM Sans"/>
              <a:ea typeface="DM Sans"/>
              <a:cs typeface="DM Sans"/>
              <a:sym typeface="DM Sans"/>
            </a:endParaRPr>
          </a:p>
        </p:txBody>
      </p:sp>
      <p:pic>
        <p:nvPicPr>
          <p:cNvPr id="504" name="Google Shape;504;p78"/>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505" name="Google Shape;505;p78"/>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506" name="Google Shape;506;p78"/>
          <p:cNvSpPr txBox="1"/>
          <p:nvPr/>
        </p:nvSpPr>
        <p:spPr>
          <a:xfrm>
            <a:off x="3489213" y="1332300"/>
            <a:ext cx="3000000" cy="1639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a:solidFill>
                  <a:schemeClr val="dk1"/>
                </a:solidFill>
                <a:latin typeface="DM Sans"/>
                <a:ea typeface="DM Sans"/>
                <a:cs typeface="DM Sans"/>
                <a:sym typeface="DM Sans"/>
              </a:rPr>
              <a:t>Permite gestionar transacciones en la base de datos. Estos se utilizan para administrar los cambios realizados por las declaraciones DML. También permite que las declaraciones se agrupen en transacciones lógicas.</a:t>
            </a:r>
            <a:endParaRPr sz="135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Backup, mecanismos de conexión y auditoría</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Backup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1"/>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Backup</a:t>
            </a:r>
            <a:endParaRPr sz="4000" b="1">
              <a:solidFill>
                <a:schemeClr val="lt1"/>
              </a:solidFill>
              <a:latin typeface="DM Sans"/>
              <a:ea typeface="DM Sans"/>
              <a:cs typeface="DM Sans"/>
              <a:sym typeface="DM Sans"/>
            </a:endParaRPr>
          </a:p>
        </p:txBody>
      </p:sp>
      <p:sp>
        <p:nvSpPr>
          <p:cNvPr id="523" name="Google Shape;523;p81"/>
          <p:cNvSpPr txBox="1"/>
          <p:nvPr/>
        </p:nvSpPr>
        <p:spPr>
          <a:xfrm>
            <a:off x="763100" y="1379200"/>
            <a:ext cx="3505500" cy="2718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prevención y actuación frente a contingencias, disponer de una o varias </a:t>
            </a:r>
            <a:r>
              <a:rPr lang="es" sz="1350" b="1">
                <a:solidFill>
                  <a:schemeClr val="dk1"/>
                </a:solidFill>
                <a:latin typeface="DM Sans"/>
                <a:ea typeface="DM Sans"/>
                <a:cs typeface="DM Sans"/>
                <a:sym typeface="DM Sans"/>
              </a:rPr>
              <a:t>copias</a:t>
            </a:r>
            <a:r>
              <a:rPr lang="es" sz="1350">
                <a:solidFill>
                  <a:schemeClr val="dk1"/>
                </a:solidFill>
                <a:latin typeface="DM Sans"/>
                <a:ea typeface="DM Sans"/>
                <a:cs typeface="DM Sans"/>
                <a:sym typeface="DM Sans"/>
              </a:rPr>
              <a:t>, parciales o totales, de los datos de la base de datos, que pueden residir en el mismo soporte físico que la base de datos, o preferiblemente </a:t>
            </a:r>
            <a:r>
              <a:rPr lang="es" sz="1350" b="1">
                <a:solidFill>
                  <a:schemeClr val="dk1"/>
                </a:solidFill>
                <a:latin typeface="DM Sans"/>
                <a:ea typeface="DM Sans"/>
                <a:cs typeface="DM Sans"/>
                <a:sym typeface="DM Sans"/>
              </a:rPr>
              <a:t>separado del lugar principal donde se guardan los datos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spcBef>
                <a:spcPts val="1000"/>
              </a:spcBef>
              <a:spcAft>
                <a:spcPts val="0"/>
              </a:spcAft>
              <a:buNone/>
            </a:pPr>
            <a:endParaRPr sz="1450">
              <a:latin typeface="DM Sans"/>
              <a:ea typeface="DM Sans"/>
              <a:cs typeface="DM Sans"/>
              <a:sym typeface="DM Sans"/>
            </a:endParaRPr>
          </a:p>
        </p:txBody>
      </p:sp>
      <p:pic>
        <p:nvPicPr>
          <p:cNvPr id="524" name="Google Shape;524;p81"/>
          <p:cNvPicPr preferRelativeResize="0"/>
          <p:nvPr/>
        </p:nvPicPr>
        <p:blipFill>
          <a:blip r:embed="rId3">
            <a:alphaModFix/>
          </a:blip>
          <a:stretch>
            <a:fillRect/>
          </a:stretch>
        </p:blipFill>
        <p:spPr>
          <a:xfrm>
            <a:off x="4792500" y="1587700"/>
            <a:ext cx="3603600" cy="2162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Mecanismos de conexión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35" name="Google Shape;535;p8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6" name="Google Shape;536;p8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7" name="Google Shape;537;p83"/>
          <p:cNvSpPr txBox="1"/>
          <p:nvPr/>
        </p:nvSpPr>
        <p:spPr>
          <a:xfrm>
            <a:off x="670075" y="1485650"/>
            <a:ext cx="3028800" cy="16392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1000"/>
              </a:spcAft>
              <a:buNone/>
            </a:pPr>
            <a:r>
              <a:rPr lang="es" sz="1350">
                <a:solidFill>
                  <a:srgbClr val="000000"/>
                </a:solidFill>
                <a:latin typeface="DM Sans"/>
                <a:ea typeface="DM Sans"/>
                <a:cs typeface="DM Sans"/>
                <a:sym typeface="DM Sans"/>
              </a:rPr>
              <a:t>Las aplicaciones “hablan” con las bases de datos a través de los mecanismos de conexión ingresando ítems de información —llamados “parámetros de conexión”— para poder </a:t>
            </a:r>
            <a:r>
              <a:rPr lang="es" sz="1350" b="1">
                <a:solidFill>
                  <a:srgbClr val="000000"/>
                </a:solidFill>
                <a:latin typeface="DM Sans"/>
                <a:ea typeface="DM Sans"/>
                <a:cs typeface="DM Sans"/>
                <a:sym typeface="DM Sans"/>
              </a:rPr>
              <a:t>entenderse e interactuar ágilmente entre sí.</a:t>
            </a:r>
            <a:endParaRPr sz="1350">
              <a:solidFill>
                <a:srgbClr val="000000"/>
              </a:solidFill>
              <a:latin typeface="DM Sans"/>
              <a:ea typeface="DM Sans"/>
              <a:cs typeface="DM Sans"/>
              <a:sym typeface="DM Sans"/>
            </a:endParaRPr>
          </a:p>
        </p:txBody>
      </p:sp>
      <p:pic>
        <p:nvPicPr>
          <p:cNvPr id="538" name="Google Shape;538;p83"/>
          <p:cNvPicPr preferRelativeResize="0"/>
          <p:nvPr/>
        </p:nvPicPr>
        <p:blipFill>
          <a:blip r:embed="rId3">
            <a:alphaModFix/>
          </a:blip>
          <a:stretch>
            <a:fillRect/>
          </a:stretch>
        </p:blipFill>
        <p:spPr>
          <a:xfrm>
            <a:off x="8040900" y="468000"/>
            <a:ext cx="627900" cy="627900"/>
          </a:xfrm>
          <a:prstGeom prst="rect">
            <a:avLst/>
          </a:prstGeom>
          <a:noFill/>
          <a:ln>
            <a:noFill/>
          </a:ln>
        </p:spPr>
      </p:pic>
      <p:pic>
        <p:nvPicPr>
          <p:cNvPr id="539" name="Google Shape;539;p83"/>
          <p:cNvPicPr preferRelativeResize="0"/>
          <p:nvPr/>
        </p:nvPicPr>
        <p:blipFill>
          <a:blip r:embed="rId4">
            <a:alphaModFix/>
          </a:blip>
          <a:stretch>
            <a:fillRect/>
          </a:stretch>
        </p:blipFill>
        <p:spPr>
          <a:xfrm>
            <a:off x="5662475" y="1362500"/>
            <a:ext cx="2609575" cy="2609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45" name="Google Shape;545;p8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6" name="Google Shape;546;p8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47" name="Google Shape;547;p84"/>
          <p:cNvPicPr preferRelativeResize="0"/>
          <p:nvPr/>
        </p:nvPicPr>
        <p:blipFill>
          <a:blip r:embed="rId3">
            <a:alphaModFix/>
          </a:blip>
          <a:stretch>
            <a:fillRect/>
          </a:stretch>
        </p:blipFill>
        <p:spPr>
          <a:xfrm>
            <a:off x="5662475" y="1362500"/>
            <a:ext cx="2609575" cy="2609575"/>
          </a:xfrm>
          <a:prstGeom prst="rect">
            <a:avLst/>
          </a:prstGeom>
          <a:noFill/>
          <a:ln>
            <a:noFill/>
          </a:ln>
        </p:spPr>
      </p:pic>
      <p:sp>
        <p:nvSpPr>
          <p:cNvPr id="548" name="Google Shape;548;p84"/>
          <p:cNvSpPr txBox="1"/>
          <p:nvPr/>
        </p:nvSpPr>
        <p:spPr>
          <a:xfrm>
            <a:off x="581100" y="1575738"/>
            <a:ext cx="4657200" cy="19752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parámetros de conexión se guardan en archivos con una estructura especial, y luego son accedidos y utilizados por las aplicaciones. </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vez que son accedidos, la base de datos entiende que puede recibir órdenes y consultas a partir de dicha aplicación. Esas son las que permiten al usuario interactuar con los datos, utilizando a la aplicación como interfaz para dicho acceso.</a:t>
            </a:r>
            <a:endParaRPr sz="1350">
              <a:latin typeface="DM Sans"/>
              <a:ea typeface="DM Sans"/>
              <a:cs typeface="DM Sans"/>
              <a:sym typeface="DM Sans"/>
            </a:endParaRPr>
          </a:p>
        </p:txBody>
      </p:sp>
      <p:pic>
        <p:nvPicPr>
          <p:cNvPr id="549" name="Google Shape;549;p84"/>
          <p:cNvPicPr preferRelativeResize="0"/>
          <p:nvPr/>
        </p:nvPicPr>
        <p:blipFill>
          <a:blip r:embed="rId4">
            <a:alphaModFix/>
          </a:blip>
          <a:stretch>
            <a:fillRect/>
          </a:stretch>
        </p:blipFill>
        <p:spPr>
          <a:xfrm>
            <a:off x="8040900" y="468000"/>
            <a:ext cx="627900" cy="627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3"/>
          <p:cNvSpPr txBox="1"/>
          <p:nvPr/>
        </p:nvSpPr>
        <p:spPr>
          <a:xfrm>
            <a:off x="473350" y="46800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Entendimiento del caso de negocio</a:t>
            </a:r>
            <a:endParaRPr sz="4000" b="1" i="0" u="none" strike="noStrike" cap="none">
              <a:solidFill>
                <a:schemeClr val="dk1"/>
              </a:solidFill>
              <a:latin typeface="DM Sans"/>
              <a:ea typeface="DM Sans"/>
              <a:cs typeface="DM Sans"/>
              <a:sym typeface="DM Sans"/>
            </a:endParaRPr>
          </a:p>
        </p:txBody>
      </p:sp>
      <p:sp>
        <p:nvSpPr>
          <p:cNvPr id="150" name="Google Shape;150;p3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1" name="Google Shape;151;p3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2" name="Google Shape;152;p33"/>
          <p:cNvSpPr txBox="1"/>
          <p:nvPr/>
        </p:nvSpPr>
        <p:spPr>
          <a:xfrm>
            <a:off x="475200" y="2023025"/>
            <a:ext cx="4763700" cy="19545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El éxito de las organizaciones que manejan información depende de su habilidad en </a:t>
            </a:r>
            <a:r>
              <a:rPr lang="es" sz="1350" b="1">
                <a:solidFill>
                  <a:schemeClr val="dk1"/>
                </a:solidFill>
                <a:latin typeface="DM Sans"/>
                <a:ea typeface="DM Sans"/>
                <a:cs typeface="DM Sans"/>
                <a:sym typeface="DM Sans"/>
              </a:rPr>
              <a:t>obtener, gestionar y utilizar</a:t>
            </a:r>
            <a:r>
              <a:rPr lang="es" sz="1350">
                <a:solidFill>
                  <a:schemeClr val="dk1"/>
                </a:solidFill>
                <a:latin typeface="DM Sans"/>
                <a:ea typeface="DM Sans"/>
                <a:cs typeface="DM Sans"/>
                <a:sym typeface="DM Sans"/>
              </a:rPr>
              <a:t> sus datos de forma oportuna, efectiva y precisa. </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La cantidad de datos disponible es cada vez mayor y más compleja y, por ello, es cada vez más evidente </a:t>
            </a:r>
            <a:r>
              <a:rPr lang="es" sz="1350" b="1">
                <a:solidFill>
                  <a:schemeClr val="dk1"/>
                </a:solidFill>
                <a:latin typeface="DM Sans"/>
                <a:ea typeface="DM Sans"/>
                <a:cs typeface="DM Sans"/>
                <a:sym typeface="DM Sans"/>
              </a:rPr>
              <a:t>el valor de la información como activo</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153" name="Google Shape;153;p33"/>
          <p:cNvPicPr preferRelativeResize="0"/>
          <p:nvPr/>
        </p:nvPicPr>
        <p:blipFill>
          <a:blip r:embed="rId3">
            <a:alphaModFix/>
          </a:blip>
          <a:stretch>
            <a:fillRect/>
          </a:stretch>
        </p:blipFill>
        <p:spPr>
          <a:xfrm>
            <a:off x="5601800" y="1322475"/>
            <a:ext cx="3012650" cy="301265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
        <p:nvSpPr>
          <p:cNvPr id="560" name="Google Shape;560;p8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1" name="Google Shape;561;p8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2" name="Google Shape;562;p86"/>
          <p:cNvSpPr txBox="1"/>
          <p:nvPr/>
        </p:nvSpPr>
        <p:spPr>
          <a:xfrm>
            <a:off x="654875" y="1358425"/>
            <a:ext cx="4005000" cy="23115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Serie de registros automáticos</a:t>
            </a:r>
            <a:r>
              <a:rPr lang="es" sz="1350">
                <a:solidFill>
                  <a:schemeClr val="dk1"/>
                </a:solidFill>
                <a:latin typeface="DM Sans"/>
                <a:ea typeface="DM Sans"/>
                <a:cs typeface="DM Sans"/>
                <a:sym typeface="DM Sans"/>
              </a:rPr>
              <a:t> que tienen en cuenta todos los detalles de los accesos de los usuarios a la base de datos.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Desde la </a:t>
            </a:r>
            <a:r>
              <a:rPr lang="es" sz="1350" i="1">
                <a:solidFill>
                  <a:schemeClr val="dk1"/>
                </a:solidFill>
                <a:latin typeface="DM Sans"/>
                <a:ea typeface="DM Sans"/>
                <a:cs typeface="DM Sans"/>
                <a:sym typeface="DM Sans"/>
              </a:rPr>
              <a:t>fecha, hora e identificación</a:t>
            </a:r>
            <a:r>
              <a:rPr lang="es" sz="1350">
                <a:solidFill>
                  <a:schemeClr val="dk1"/>
                </a:solidFill>
                <a:latin typeface="DM Sans"/>
                <a:ea typeface="DM Sans"/>
                <a:cs typeface="DM Sans"/>
                <a:sym typeface="DM Sans"/>
              </a:rPr>
              <a:t> del usuario hasta el </a:t>
            </a:r>
            <a:r>
              <a:rPr lang="es" sz="1350" i="1">
                <a:solidFill>
                  <a:schemeClr val="dk1"/>
                </a:solidFill>
                <a:latin typeface="DM Sans"/>
                <a:ea typeface="DM Sans"/>
                <a:cs typeface="DM Sans"/>
                <a:sym typeface="DM Sans"/>
              </a:rPr>
              <a:t>lugar</a:t>
            </a:r>
            <a:r>
              <a:rPr lang="es" sz="1350">
                <a:solidFill>
                  <a:schemeClr val="dk1"/>
                </a:solidFill>
                <a:latin typeface="DM Sans"/>
                <a:ea typeface="DM Sans"/>
                <a:cs typeface="DM Sans"/>
                <a:sym typeface="DM Sans"/>
              </a:rPr>
              <a:t> y la </a:t>
            </a:r>
            <a:r>
              <a:rPr lang="es" sz="1350" i="1">
                <a:solidFill>
                  <a:schemeClr val="dk1"/>
                </a:solidFill>
                <a:latin typeface="DM Sans"/>
                <a:ea typeface="DM Sans"/>
                <a:cs typeface="DM Sans"/>
                <a:sym typeface="DM Sans"/>
              </a:rPr>
              <a:t>forma</a:t>
            </a:r>
            <a:r>
              <a:rPr lang="es" sz="1350">
                <a:solidFill>
                  <a:schemeClr val="dk1"/>
                </a:solidFill>
                <a:latin typeface="DM Sans"/>
                <a:ea typeface="DM Sans"/>
                <a:cs typeface="DM Sans"/>
                <a:sym typeface="DM Sans"/>
              </a:rPr>
              <a:t> exacta en que ese usuario realizó operaciones.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De esta forma, se cuenta con un </a:t>
            </a:r>
            <a:r>
              <a:rPr lang="es" sz="1350" b="1">
                <a:solidFill>
                  <a:schemeClr val="dk1"/>
                </a:solidFill>
                <a:latin typeface="DM Sans"/>
                <a:ea typeface="DM Sans"/>
                <a:cs typeface="DM Sans"/>
                <a:sym typeface="DM Sans"/>
              </a:rPr>
              <a:t>nivel de seguridad mejorado</a:t>
            </a:r>
            <a:r>
              <a:rPr lang="es" sz="1350">
                <a:solidFill>
                  <a:schemeClr val="dk1"/>
                </a:solidFill>
                <a:latin typeface="DM Sans"/>
                <a:ea typeface="DM Sans"/>
                <a:cs typeface="DM Sans"/>
                <a:sym typeface="DM Sans"/>
              </a:rPr>
              <a:t> para la utilización por parte de múltiples usuarios.</a:t>
            </a:r>
            <a:endParaRPr sz="1350">
              <a:solidFill>
                <a:schemeClr val="dk1"/>
              </a:solidFill>
              <a:latin typeface="DM Sans"/>
              <a:ea typeface="DM Sans"/>
              <a:cs typeface="DM Sans"/>
              <a:sym typeface="DM Sans"/>
            </a:endParaRPr>
          </a:p>
        </p:txBody>
      </p:sp>
      <p:pic>
        <p:nvPicPr>
          <p:cNvPr id="563" name="Google Shape;563;p86"/>
          <p:cNvPicPr preferRelativeResize="0"/>
          <p:nvPr/>
        </p:nvPicPr>
        <p:blipFill>
          <a:blip r:embed="rId3">
            <a:alphaModFix/>
          </a:blip>
          <a:stretch>
            <a:fillRect/>
          </a:stretch>
        </p:blipFill>
        <p:spPr>
          <a:xfrm>
            <a:off x="5868575" y="1491575"/>
            <a:ext cx="2438400" cy="2438400"/>
          </a:xfrm>
          <a:prstGeom prst="rect">
            <a:avLst/>
          </a:prstGeom>
          <a:noFill/>
          <a:ln>
            <a:noFill/>
          </a:ln>
        </p:spPr>
      </p:pic>
      <p:pic>
        <p:nvPicPr>
          <p:cNvPr id="564" name="Google Shape;564;p86"/>
          <p:cNvPicPr preferRelativeResize="0"/>
          <p:nvPr/>
        </p:nvPicPr>
        <p:blipFill>
          <a:blip r:embed="rId4">
            <a:alphaModFix/>
          </a:blip>
          <a:stretch>
            <a:fillRect/>
          </a:stretch>
        </p:blipFill>
        <p:spPr>
          <a:xfrm>
            <a:off x="8062373" y="480325"/>
            <a:ext cx="606425" cy="8029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570" name="Google Shape;570;p87"/>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Analicemos como se puede manipular el lenguaje SQL en Python usando la librería </a:t>
            </a:r>
            <a:r>
              <a:rPr lang="es" sz="2500" b="1">
                <a:solidFill>
                  <a:srgbClr val="B7B7B7"/>
                </a:solidFill>
                <a:latin typeface="DM Sans"/>
                <a:ea typeface="DM Sans"/>
                <a:cs typeface="DM Sans"/>
                <a:sym typeface="DM Sans"/>
              </a:rPr>
              <a:t>SQLlite</a:t>
            </a:r>
            <a:r>
              <a:rPr lang="es" sz="2500">
                <a:solidFill>
                  <a:srgbClr val="B7B7B7"/>
                </a:solidFill>
                <a:latin typeface="DM Sans"/>
                <a:ea typeface="DM Sans"/>
                <a:cs typeface="DM Sans"/>
                <a:sym typeface="DM Sans"/>
              </a:rPr>
              <a:t>. Aprenderemos cómo crear diagramas entidad-relación y los conceptos básicos para creación de tablas </a:t>
            </a:r>
            <a:endParaRPr sz="2500" i="0" u="none" strike="noStrike" cap="none">
              <a:solidFill>
                <a:srgbClr val="B7B7B7"/>
              </a:solidFill>
              <a:latin typeface="Helvetica Neue"/>
              <a:ea typeface="Helvetica Neue"/>
              <a:cs typeface="Helvetica Neue"/>
              <a:sym typeface="Helvetica Neue"/>
            </a:endParaRPr>
          </a:p>
        </p:txBody>
      </p:sp>
      <p:grpSp>
        <p:nvGrpSpPr>
          <p:cNvPr id="571" name="Google Shape;571;p87"/>
          <p:cNvGrpSpPr/>
          <p:nvPr/>
        </p:nvGrpSpPr>
        <p:grpSpPr>
          <a:xfrm>
            <a:off x="473351" y="619523"/>
            <a:ext cx="738900" cy="738900"/>
            <a:chOff x="473351" y="619523"/>
            <a:chExt cx="738900" cy="738900"/>
          </a:xfrm>
        </p:grpSpPr>
        <p:sp>
          <p:nvSpPr>
            <p:cNvPr id="572" name="Google Shape;572;p8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3" name="Google Shape;573;p8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79" name="Google Shape;579;p8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585" name="Google Shape;585;p8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586" name="Google Shape;586;p8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Realizar </a:t>
            </a:r>
            <a:r>
              <a:rPr lang="es" sz="1350">
                <a:solidFill>
                  <a:schemeClr val="dk1"/>
                </a:solidFill>
                <a:latin typeface="DM Sans"/>
                <a:ea typeface="DM Sans"/>
                <a:cs typeface="DM Sans"/>
                <a:sym typeface="DM Sans"/>
              </a:rPr>
              <a:t>la</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introducción al Lenguaje Estructurado de Consulta (SQL)</a:t>
            </a:r>
            <a:endParaRPr sz="1350" b="0" i="0" u="none" strike="noStrike" cap="none">
              <a:solidFill>
                <a:schemeClr val="dk1"/>
              </a:solidFill>
              <a:latin typeface="DM Sans"/>
              <a:ea typeface="DM Sans"/>
              <a:cs typeface="DM Sans"/>
              <a:sym typeface="DM Sans"/>
            </a:endParaRPr>
          </a:p>
        </p:txBody>
      </p:sp>
      <p:pic>
        <p:nvPicPr>
          <p:cNvPr id="587" name="Google Shape;587;p8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588" name="Google Shape;588;p89"/>
          <p:cNvSpPr txBox="1"/>
          <p:nvPr/>
        </p:nvSpPr>
        <p:spPr>
          <a:xfrm>
            <a:off x="2690561" y="2179926"/>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las sentencias para la definición y modificación de la base de datos</a:t>
            </a:r>
            <a:endParaRPr sz="1350" b="0" i="0" u="none" strike="noStrike" cap="none">
              <a:solidFill>
                <a:schemeClr val="dk1"/>
              </a:solidFill>
              <a:latin typeface="DM Sans"/>
              <a:ea typeface="DM Sans"/>
              <a:cs typeface="DM Sans"/>
              <a:sym typeface="DM Sans"/>
            </a:endParaRPr>
          </a:p>
        </p:txBody>
      </p:sp>
      <p:pic>
        <p:nvPicPr>
          <p:cNvPr id="589" name="Google Shape;589;p8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590" name="Google Shape;590;p8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las sentencias para la manipulación de los datos almacenados (DML)</a:t>
            </a:r>
            <a:endParaRPr sz="1350" i="0" u="none" strike="noStrike" cap="none">
              <a:solidFill>
                <a:schemeClr val="dk1"/>
              </a:solidFill>
              <a:latin typeface="DM Sans"/>
              <a:ea typeface="DM Sans"/>
              <a:cs typeface="DM Sans"/>
              <a:sym typeface="DM Sans"/>
            </a:endParaRPr>
          </a:p>
        </p:txBody>
      </p:sp>
      <p:cxnSp>
        <p:nvCxnSpPr>
          <p:cNvPr id="591" name="Google Shape;591;p89"/>
          <p:cNvCxnSpPr>
            <a:stCxn id="585" idx="2"/>
            <a:endCxn id="587"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592" name="Google Shape;592;p89"/>
          <p:cNvCxnSpPr>
            <a:stCxn id="587" idx="2"/>
            <a:endCxn id="589"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0"/>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Introducción</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2"/>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08" name="Google Shape;608;p9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9" name="Google Shape;609;p9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0" name="Google Shape;610;p92"/>
          <p:cNvSpPr txBox="1"/>
          <p:nvPr/>
        </p:nvSpPr>
        <p:spPr>
          <a:xfrm>
            <a:off x="611175" y="2040288"/>
            <a:ext cx="4763700" cy="1476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Es un lenguaje</a:t>
            </a:r>
            <a:r>
              <a:rPr lang="es" sz="1350" b="1">
                <a:solidFill>
                  <a:schemeClr val="dk1"/>
                </a:solidFill>
                <a:latin typeface="DM Sans"/>
                <a:ea typeface="DM Sans"/>
                <a:cs typeface="DM Sans"/>
                <a:sym typeface="DM Sans"/>
              </a:rPr>
              <a:t> para la manipulación de bases de datos relacionales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Se dice que es un </a:t>
            </a:r>
            <a:r>
              <a:rPr lang="es" sz="1350" b="1">
                <a:solidFill>
                  <a:schemeClr val="dk1"/>
                </a:solidFill>
                <a:latin typeface="DM Sans"/>
                <a:ea typeface="DM Sans"/>
                <a:cs typeface="DM Sans"/>
                <a:sym typeface="DM Sans"/>
              </a:rPr>
              <a:t>lenguaje declarativo</a:t>
            </a:r>
            <a:r>
              <a:rPr lang="es" sz="1350">
                <a:solidFill>
                  <a:schemeClr val="dk1"/>
                </a:solidFill>
                <a:latin typeface="DM Sans"/>
                <a:ea typeface="DM Sans"/>
                <a:cs typeface="DM Sans"/>
                <a:sym typeface="DM Sans"/>
              </a:rPr>
              <a:t> porque a través de él se indica qué se quiere hacer, pero no cómo hay que hacerlo.</a:t>
            </a:r>
            <a:endParaRPr sz="1350">
              <a:solidFill>
                <a:schemeClr val="dk1"/>
              </a:solidFill>
              <a:latin typeface="DM Sans"/>
              <a:ea typeface="DM Sans"/>
              <a:cs typeface="DM Sans"/>
              <a:sym typeface="DM Sans"/>
            </a:endParaRPr>
          </a:p>
        </p:txBody>
      </p:sp>
      <p:pic>
        <p:nvPicPr>
          <p:cNvPr id="611" name="Google Shape;611;p92"/>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12" name="Google Shape;612;p92"/>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3"/>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18" name="Google Shape;618;p9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9" name="Google Shape;619;p9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0" name="Google Shape;620;p93"/>
          <p:cNvSpPr txBox="1"/>
          <p:nvPr/>
        </p:nvSpPr>
        <p:spPr>
          <a:xfrm>
            <a:off x="531900" y="1912525"/>
            <a:ext cx="4954500" cy="16392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sz="1350" b="1">
                <a:solidFill>
                  <a:schemeClr val="dk1"/>
                </a:solidFill>
                <a:latin typeface="DM Sans"/>
                <a:ea typeface="DM Sans"/>
                <a:cs typeface="DM Sans"/>
                <a:sym typeface="DM Sans"/>
              </a:rPr>
              <a:t>No es propiamente un lenguaje de programación</a:t>
            </a:r>
            <a:r>
              <a:rPr lang="es" sz="1350">
                <a:solidFill>
                  <a:schemeClr val="dk1"/>
                </a:solidFill>
                <a:latin typeface="DM Sans"/>
                <a:ea typeface="DM Sans"/>
                <a:cs typeface="DM Sans"/>
                <a:sym typeface="DM Sans"/>
              </a:rPr>
              <a:t> sino más bien un sublenguaje para la data.</a:t>
            </a: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r>
              <a:rPr lang="es" sz="1350">
                <a:solidFill>
                  <a:schemeClr val="dk1"/>
                </a:solidFill>
                <a:latin typeface="DM Sans"/>
                <a:ea typeface="DM Sans"/>
                <a:cs typeface="DM Sans"/>
                <a:sym typeface="DM Sans"/>
              </a:rPr>
              <a:t>Se fundamenta en </a:t>
            </a:r>
            <a:r>
              <a:rPr lang="es" sz="1350" b="1">
                <a:solidFill>
                  <a:schemeClr val="dk1"/>
                </a:solidFill>
                <a:latin typeface="DM Sans"/>
                <a:ea typeface="DM Sans"/>
                <a:cs typeface="DM Sans"/>
                <a:sym typeface="DM Sans"/>
              </a:rPr>
              <a:t>DDL</a:t>
            </a:r>
            <a:r>
              <a:rPr lang="es" sz="1350">
                <a:solidFill>
                  <a:schemeClr val="dk1"/>
                </a:solidFill>
                <a:latin typeface="DM Sans"/>
                <a:ea typeface="DM Sans"/>
                <a:cs typeface="DM Sans"/>
                <a:sym typeface="DM Sans"/>
              </a:rPr>
              <a:t> (Data Definition Language), </a:t>
            </a:r>
            <a:r>
              <a:rPr lang="es" sz="1350" b="1">
                <a:solidFill>
                  <a:schemeClr val="dk1"/>
                </a:solidFill>
                <a:latin typeface="DM Sans"/>
                <a:ea typeface="DM Sans"/>
                <a:cs typeface="DM Sans"/>
                <a:sym typeface="DM Sans"/>
              </a:rPr>
              <a:t>DML</a:t>
            </a:r>
            <a:r>
              <a:rPr lang="es" sz="1350">
                <a:solidFill>
                  <a:schemeClr val="dk1"/>
                </a:solidFill>
                <a:latin typeface="DM Sans"/>
                <a:ea typeface="DM Sans"/>
                <a:cs typeface="DM Sans"/>
                <a:sym typeface="DM Sans"/>
              </a:rPr>
              <a:t> (Data Manipulation Language), </a:t>
            </a:r>
            <a:r>
              <a:rPr lang="es" sz="1350" b="1">
                <a:solidFill>
                  <a:schemeClr val="dk1"/>
                </a:solidFill>
                <a:latin typeface="DM Sans"/>
                <a:ea typeface="DM Sans"/>
                <a:cs typeface="DM Sans"/>
                <a:sym typeface="DM Sans"/>
              </a:rPr>
              <a:t>DQL</a:t>
            </a:r>
            <a:r>
              <a:rPr lang="es" sz="1350">
                <a:solidFill>
                  <a:schemeClr val="dk1"/>
                </a:solidFill>
                <a:latin typeface="DM Sans"/>
                <a:ea typeface="DM Sans"/>
                <a:cs typeface="DM Sans"/>
                <a:sym typeface="DM Sans"/>
              </a:rPr>
              <a:t> (Data Query Language) , </a:t>
            </a:r>
            <a:r>
              <a:rPr lang="es" sz="1350" b="1">
                <a:solidFill>
                  <a:schemeClr val="dk1"/>
                </a:solidFill>
                <a:latin typeface="DM Sans"/>
                <a:ea typeface="DM Sans"/>
                <a:cs typeface="DM Sans"/>
                <a:sym typeface="DM Sans"/>
              </a:rPr>
              <a:t>TCL</a:t>
            </a:r>
            <a:r>
              <a:rPr lang="es" sz="1350">
                <a:solidFill>
                  <a:schemeClr val="dk1"/>
                </a:solidFill>
                <a:latin typeface="DM Sans"/>
                <a:ea typeface="DM Sans"/>
                <a:cs typeface="DM Sans"/>
                <a:sym typeface="DM Sans"/>
              </a:rPr>
              <a:t> (Transaction Control Language), </a:t>
            </a:r>
            <a:r>
              <a:rPr lang="es" sz="1350" b="1">
                <a:solidFill>
                  <a:schemeClr val="dk1"/>
                </a:solidFill>
                <a:latin typeface="DM Sans"/>
                <a:ea typeface="DM Sans"/>
                <a:cs typeface="DM Sans"/>
                <a:sym typeface="DM Sans"/>
              </a:rPr>
              <a:t>DCL</a:t>
            </a:r>
            <a:r>
              <a:rPr lang="es" sz="1350">
                <a:solidFill>
                  <a:schemeClr val="dk1"/>
                </a:solidFill>
                <a:latin typeface="DM Sans"/>
                <a:ea typeface="DM Sans"/>
                <a:cs typeface="DM Sans"/>
                <a:sym typeface="DM Sans"/>
              </a:rPr>
              <a:t> (Data Control Language).</a:t>
            </a:r>
            <a:endParaRPr sz="1350">
              <a:solidFill>
                <a:schemeClr val="dk1"/>
              </a:solidFill>
              <a:latin typeface="DM Sans"/>
              <a:ea typeface="DM Sans"/>
              <a:cs typeface="DM Sans"/>
              <a:sym typeface="DM Sans"/>
            </a:endParaRPr>
          </a:p>
        </p:txBody>
      </p:sp>
      <p:pic>
        <p:nvPicPr>
          <p:cNvPr id="621" name="Google Shape;621;p93"/>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22" name="Google Shape;622;p93"/>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28" name="Google Shape;628;p9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9" name="Google Shape;629;p9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0" name="Google Shape;630;p94"/>
          <p:cNvSpPr txBox="1"/>
          <p:nvPr/>
        </p:nvSpPr>
        <p:spPr>
          <a:xfrm>
            <a:off x="615475" y="1966425"/>
            <a:ext cx="4954500" cy="1587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Cualquier persona con conocimiento del modelo de datos puede </a:t>
            </a:r>
            <a:r>
              <a:rPr lang="es" sz="1350" b="1">
                <a:solidFill>
                  <a:schemeClr val="dk1"/>
                </a:solidFill>
                <a:latin typeface="DM Sans"/>
                <a:ea typeface="DM Sans"/>
                <a:cs typeface="DM Sans"/>
                <a:sym typeface="DM Sans"/>
              </a:rPr>
              <a:t>interactuar con la base de datos </a:t>
            </a:r>
            <a:r>
              <a:rPr lang="es" sz="1350">
                <a:solidFill>
                  <a:schemeClr val="dk1"/>
                </a:solidFill>
                <a:latin typeface="DM Sans"/>
                <a:ea typeface="DM Sans"/>
                <a:cs typeface="DM Sans"/>
                <a:sym typeface="DM Sans"/>
              </a:rPr>
              <a:t>para realizar consultas, añadir nuevos registros, eliminarlos, actualizarlos, modificar los objetos que conforman la base de datos e incluso modificar la estructura de la misma.</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b="1">
              <a:solidFill>
                <a:schemeClr val="dk1"/>
              </a:solidFill>
              <a:latin typeface="DM Sans"/>
              <a:ea typeface="DM Sans"/>
              <a:cs typeface="DM Sans"/>
              <a:sym typeface="DM Sans"/>
            </a:endParaRPr>
          </a:p>
        </p:txBody>
      </p:sp>
      <p:pic>
        <p:nvPicPr>
          <p:cNvPr id="631" name="Google Shape;631;p94"/>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32" name="Google Shape;632;p94"/>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Sublenguajes (SQL)</a:t>
            </a:r>
            <a:endParaRPr sz="4000" b="1" i="0" u="none" strike="noStrike" cap="none">
              <a:solidFill>
                <a:schemeClr val="dk1"/>
              </a:solidFill>
              <a:latin typeface="DM Sans"/>
              <a:ea typeface="DM Sans"/>
              <a:cs typeface="DM Sans"/>
              <a:sym typeface="DM Sans"/>
            </a:endParaRPr>
          </a:p>
        </p:txBody>
      </p:sp>
      <p:sp>
        <p:nvSpPr>
          <p:cNvPr id="638" name="Google Shape;638;p9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9" name="Google Shape;639;p9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40" name="Google Shape;640;p95"/>
          <p:cNvPicPr preferRelativeResize="0"/>
          <p:nvPr/>
        </p:nvPicPr>
        <p:blipFill>
          <a:blip r:embed="rId3">
            <a:alphaModFix/>
          </a:blip>
          <a:stretch>
            <a:fillRect/>
          </a:stretch>
        </p:blipFill>
        <p:spPr>
          <a:xfrm>
            <a:off x="7794350" y="468000"/>
            <a:ext cx="874450" cy="874450"/>
          </a:xfrm>
          <a:prstGeom prst="rect">
            <a:avLst/>
          </a:prstGeom>
          <a:noFill/>
          <a:ln>
            <a:noFill/>
          </a:ln>
        </p:spPr>
      </p:pic>
      <p:sp>
        <p:nvSpPr>
          <p:cNvPr id="641" name="Google Shape;641;p95"/>
          <p:cNvSpPr txBox="1"/>
          <p:nvPr/>
        </p:nvSpPr>
        <p:spPr>
          <a:xfrm>
            <a:off x="556625"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DDL</a:t>
            </a:r>
            <a:endParaRPr sz="2500" b="1">
              <a:latin typeface="DM Sans"/>
              <a:ea typeface="DM Sans"/>
              <a:cs typeface="DM Sans"/>
              <a:sym typeface="DM Sans"/>
            </a:endParaRPr>
          </a:p>
        </p:txBody>
      </p:sp>
      <p:sp>
        <p:nvSpPr>
          <p:cNvPr id="642" name="Google Shape;642;p95"/>
          <p:cNvSpPr txBox="1"/>
          <p:nvPr/>
        </p:nvSpPr>
        <p:spPr>
          <a:xfrm>
            <a:off x="55662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DML</a:t>
            </a:r>
            <a:endParaRPr sz="2500" b="1">
              <a:latin typeface="DM Sans"/>
              <a:ea typeface="DM Sans"/>
              <a:cs typeface="DM Sans"/>
              <a:sym typeface="DM Sans"/>
            </a:endParaRPr>
          </a:p>
        </p:txBody>
      </p:sp>
      <p:sp>
        <p:nvSpPr>
          <p:cNvPr id="643" name="Google Shape;643;p95"/>
          <p:cNvSpPr txBox="1"/>
          <p:nvPr/>
        </p:nvSpPr>
        <p:spPr>
          <a:xfrm>
            <a:off x="452767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TCL</a:t>
            </a:r>
            <a:endParaRPr sz="2500" b="1">
              <a:latin typeface="DM Sans"/>
              <a:ea typeface="DM Sans"/>
              <a:cs typeface="DM Sans"/>
              <a:sym typeface="DM Sans"/>
            </a:endParaRPr>
          </a:p>
        </p:txBody>
      </p:sp>
      <p:sp>
        <p:nvSpPr>
          <p:cNvPr id="644" name="Google Shape;644;p95"/>
          <p:cNvSpPr txBox="1"/>
          <p:nvPr/>
        </p:nvSpPr>
        <p:spPr>
          <a:xfrm>
            <a:off x="4527663"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DCL</a:t>
            </a:r>
            <a:endParaRPr sz="2500" b="1">
              <a:latin typeface="DM Sans"/>
              <a:ea typeface="DM Sans"/>
              <a:cs typeface="DM Sans"/>
              <a:sym typeface="DM Sans"/>
            </a:endParaRPr>
          </a:p>
        </p:txBody>
      </p:sp>
      <p:sp>
        <p:nvSpPr>
          <p:cNvPr id="645" name="Google Shape;645;p95"/>
          <p:cNvSpPr txBox="1"/>
          <p:nvPr/>
        </p:nvSpPr>
        <p:spPr>
          <a:xfrm>
            <a:off x="1455450" y="1763475"/>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definición y modificación</a:t>
            </a:r>
            <a:r>
              <a:rPr lang="es" sz="1350">
                <a:solidFill>
                  <a:srgbClr val="000000"/>
                </a:solidFill>
                <a:latin typeface="DM Sans"/>
                <a:ea typeface="DM Sans"/>
                <a:cs typeface="DM Sans"/>
                <a:sym typeface="DM Sans"/>
              </a:rPr>
              <a:t> de la base de datos y sus tablas.</a:t>
            </a:r>
            <a:endParaRPr sz="1350">
              <a:latin typeface="DM Sans"/>
              <a:ea typeface="DM Sans"/>
              <a:cs typeface="DM Sans"/>
              <a:sym typeface="DM Sans"/>
            </a:endParaRPr>
          </a:p>
        </p:txBody>
      </p:sp>
      <p:sp>
        <p:nvSpPr>
          <p:cNvPr id="646" name="Google Shape;646;p95"/>
          <p:cNvSpPr txBox="1"/>
          <p:nvPr/>
        </p:nvSpPr>
        <p:spPr>
          <a:xfrm>
            <a:off x="1455450" y="3552050"/>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manipulación de los datos </a:t>
            </a:r>
            <a:r>
              <a:rPr lang="es" sz="1350">
                <a:solidFill>
                  <a:srgbClr val="000000"/>
                </a:solidFill>
                <a:latin typeface="DM Sans"/>
                <a:ea typeface="DM Sans"/>
                <a:cs typeface="DM Sans"/>
                <a:sym typeface="DM Sans"/>
              </a:rPr>
              <a:t>almacenados.</a:t>
            </a:r>
            <a:endParaRPr sz="1350">
              <a:latin typeface="DM Sans"/>
              <a:ea typeface="DM Sans"/>
              <a:cs typeface="DM Sans"/>
              <a:sym typeface="DM Sans"/>
            </a:endParaRPr>
          </a:p>
        </p:txBody>
      </p:sp>
      <p:sp>
        <p:nvSpPr>
          <p:cNvPr id="647" name="Google Shape;647;p95"/>
          <p:cNvSpPr txBox="1"/>
          <p:nvPr/>
        </p:nvSpPr>
        <p:spPr>
          <a:xfrm>
            <a:off x="5414175" y="1815738"/>
            <a:ext cx="300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administración de los privilegios</a:t>
            </a:r>
            <a:r>
              <a:rPr lang="es" sz="1350">
                <a:solidFill>
                  <a:srgbClr val="000000"/>
                </a:solidFill>
                <a:latin typeface="DM Sans"/>
                <a:ea typeface="DM Sans"/>
                <a:cs typeface="DM Sans"/>
                <a:sym typeface="DM Sans"/>
              </a:rPr>
              <a:t> de los distintos usuarios que se conectarán a la base de datos.</a:t>
            </a:r>
            <a:endParaRPr sz="1350">
              <a:solidFill>
                <a:srgbClr val="000000"/>
              </a:solidFill>
              <a:latin typeface="DM Sans"/>
              <a:ea typeface="DM Sans"/>
              <a:cs typeface="DM Sans"/>
              <a:sym typeface="DM Sans"/>
            </a:endParaRPr>
          </a:p>
        </p:txBody>
      </p:sp>
      <p:sp>
        <p:nvSpPr>
          <p:cNvPr id="648" name="Google Shape;648;p95"/>
          <p:cNvSpPr txBox="1"/>
          <p:nvPr/>
        </p:nvSpPr>
        <p:spPr>
          <a:xfrm>
            <a:off x="5414175" y="3609800"/>
            <a:ext cx="3000000" cy="63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para la </a:t>
            </a:r>
            <a:r>
              <a:rPr lang="es" sz="1350" b="1">
                <a:solidFill>
                  <a:srgbClr val="000000"/>
                </a:solidFill>
                <a:latin typeface="DM Sans"/>
                <a:ea typeface="DM Sans"/>
                <a:cs typeface="DM Sans"/>
                <a:sym typeface="DM Sans"/>
              </a:rPr>
              <a:t>gestión de transacciones</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Bases de datos</a:t>
            </a:r>
            <a:endParaRPr sz="4000" b="1" i="0" u="none" strike="noStrike" cap="none">
              <a:solidFill>
                <a:schemeClr val="dk1"/>
              </a:solidFill>
              <a:latin typeface="DM Sans"/>
              <a:ea typeface="DM Sans"/>
              <a:cs typeface="DM Sans"/>
              <a:sym typeface="DM Sans"/>
            </a:endParaRPr>
          </a:p>
        </p:txBody>
      </p:sp>
      <p:sp>
        <p:nvSpPr>
          <p:cNvPr id="159" name="Google Shape;159;p3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0" name="Google Shape;160;p3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1" name="Google Shape;161;p34"/>
          <p:cNvSpPr txBox="1"/>
          <p:nvPr/>
        </p:nvSpPr>
        <p:spPr>
          <a:xfrm>
            <a:off x="473350" y="1912525"/>
            <a:ext cx="4763700" cy="23217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puede definir como una </a:t>
            </a:r>
            <a:r>
              <a:rPr lang="es" sz="1350" b="1">
                <a:solidFill>
                  <a:schemeClr val="dk1"/>
                </a:solidFill>
                <a:latin typeface="DM Sans"/>
                <a:ea typeface="DM Sans"/>
                <a:cs typeface="DM Sans"/>
                <a:sym typeface="DM Sans"/>
              </a:rPr>
              <a:t>colección organizada de datos</a:t>
            </a:r>
            <a:r>
              <a:rPr lang="es" sz="1350">
                <a:solidFill>
                  <a:schemeClr val="dk1"/>
                </a:solidFill>
                <a:latin typeface="DM Sans"/>
                <a:ea typeface="DM Sans"/>
                <a:cs typeface="DM Sans"/>
                <a:sym typeface="DM Sans"/>
              </a:rPr>
              <a:t>, con el objetivo de estandarizar procesos y ser más eficientes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base de datos es una colección organizada de información estructurada o datos, normalmente almacenados electrónicamente en un sistema informático”. </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162" name="Google Shape;162;p34"/>
          <p:cNvPicPr preferRelativeResize="0"/>
          <p:nvPr/>
        </p:nvPicPr>
        <p:blipFill>
          <a:blip r:embed="rId3">
            <a:alphaModFix/>
          </a:blip>
          <a:stretch>
            <a:fillRect/>
          </a:stretch>
        </p:blipFill>
        <p:spPr>
          <a:xfrm>
            <a:off x="5629050" y="1474175"/>
            <a:ext cx="2842801" cy="2842801"/>
          </a:xfrm>
          <a:prstGeom prst="rect">
            <a:avLst/>
          </a:prstGeom>
          <a:noFill/>
          <a:ln>
            <a:noFill/>
          </a:ln>
        </p:spPr>
      </p:pic>
      <p:pic>
        <p:nvPicPr>
          <p:cNvPr id="163" name="Google Shape;163;p34"/>
          <p:cNvPicPr preferRelativeResize="0"/>
          <p:nvPr/>
        </p:nvPicPr>
        <p:blipFill>
          <a:blip r:embed="rId4">
            <a:alphaModFix/>
          </a:blip>
          <a:stretch>
            <a:fillRect/>
          </a:stretch>
        </p:blipFill>
        <p:spPr>
          <a:xfrm>
            <a:off x="7914050" y="471425"/>
            <a:ext cx="754749" cy="754749"/>
          </a:xfrm>
          <a:prstGeom prst="rect">
            <a:avLst/>
          </a:prstGeom>
          <a:noFill/>
          <a:ln>
            <a:noFill/>
          </a:ln>
        </p:spPr>
      </p:pic>
      <p:sp>
        <p:nvSpPr>
          <p:cNvPr id="164" name="Google Shape;164;p34"/>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Oracle</a:t>
            </a:r>
            <a:endParaRPr sz="1100">
              <a:solidFill>
                <a:schemeClr val="dk2"/>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6"/>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Para esta clase…</a:t>
            </a:r>
            <a:endParaRPr sz="3500" b="1">
              <a:solidFill>
                <a:schemeClr val="lt1"/>
              </a:solidFill>
              <a:latin typeface="DM Sans"/>
              <a:ea typeface="DM Sans"/>
              <a:cs typeface="DM Sans"/>
              <a:sym typeface="DM Sans"/>
            </a:endParaRPr>
          </a:p>
        </p:txBody>
      </p:sp>
      <p:sp>
        <p:nvSpPr>
          <p:cNvPr id="655" name="Google Shape;655;p96"/>
          <p:cNvSpPr txBox="1"/>
          <p:nvPr/>
        </p:nvSpPr>
        <p:spPr>
          <a:xfrm>
            <a:off x="856425" y="1498650"/>
            <a:ext cx="4234800" cy="20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lo largo del curso </a:t>
            </a:r>
            <a:r>
              <a:rPr lang="es" sz="1350" b="1">
                <a:solidFill>
                  <a:schemeClr val="dk1"/>
                </a:solidFill>
                <a:latin typeface="DM Sans"/>
                <a:ea typeface="DM Sans"/>
                <a:cs typeface="DM Sans"/>
                <a:sym typeface="DM Sans"/>
              </a:rPr>
              <a:t>se mostrarán ejemplos utilizando la base de datos de W3School</a:t>
            </a:r>
            <a:r>
              <a:rPr lang="es" sz="1350">
                <a:solidFill>
                  <a:schemeClr val="dk1"/>
                </a:solidFill>
                <a:latin typeface="DM Sans"/>
                <a:ea typeface="DM Sans"/>
                <a:cs typeface="DM Sans"/>
                <a:sym typeface="DM Sans"/>
              </a:rPr>
              <a:t> provista en </a:t>
            </a:r>
            <a:r>
              <a:rPr lang="es" sz="1350" u="sng">
                <a:solidFill>
                  <a:srgbClr val="1155CC"/>
                </a:solidFill>
                <a:latin typeface="DM Sans"/>
                <a:ea typeface="DM Sans"/>
                <a:cs typeface="DM Sans"/>
                <a:sym typeface="DM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este enlace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Si bien la herramienta cuenta con varias limitaciones en comparación con un sistema de gestión de bases de datos real, </a:t>
            </a:r>
            <a:r>
              <a:rPr lang="es" sz="1350" b="1">
                <a:solidFill>
                  <a:schemeClr val="dk1"/>
                </a:solidFill>
                <a:latin typeface="DM Sans"/>
                <a:ea typeface="DM Sans"/>
                <a:cs typeface="DM Sans"/>
                <a:sym typeface="DM Sans"/>
              </a:rPr>
              <a:t>será suficiente para permitirnos un primer acercamiento a SQL</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656" name="Google Shape;656;p96"/>
          <p:cNvPicPr preferRelativeResize="0"/>
          <p:nvPr/>
        </p:nvPicPr>
        <p:blipFill>
          <a:blip r:embed="rId4">
            <a:alphaModFix/>
          </a:blip>
          <a:stretch>
            <a:fillRect/>
          </a:stretch>
        </p:blipFill>
        <p:spPr>
          <a:xfrm>
            <a:off x="5142725" y="1380200"/>
            <a:ext cx="2935301" cy="2935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7"/>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definición</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de datos (DDL)</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DDL</a:t>
            </a:r>
            <a:endParaRPr sz="4000" b="1" i="0" u="none" strike="noStrike" cap="none">
              <a:solidFill>
                <a:schemeClr val="dk1"/>
              </a:solidFill>
              <a:latin typeface="DM Sans"/>
              <a:ea typeface="DM Sans"/>
              <a:cs typeface="DM Sans"/>
              <a:sym typeface="DM Sans"/>
            </a:endParaRPr>
          </a:p>
        </p:txBody>
      </p:sp>
      <p:pic>
        <p:nvPicPr>
          <p:cNvPr id="667" name="Google Shape;667;p9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68" name="Google Shape;668;p98"/>
          <p:cNvSpPr txBox="1"/>
          <p:nvPr/>
        </p:nvSpPr>
        <p:spPr>
          <a:xfrm>
            <a:off x="4314800" y="2217488"/>
            <a:ext cx="4054200" cy="8703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Mediante este tipo de </a:t>
            </a:r>
            <a:r>
              <a:rPr lang="es" sz="1350" b="1">
                <a:solidFill>
                  <a:srgbClr val="000000"/>
                </a:solidFill>
                <a:latin typeface="DM Sans"/>
                <a:ea typeface="DM Sans"/>
                <a:cs typeface="DM Sans"/>
                <a:sym typeface="DM Sans"/>
              </a:rPr>
              <a:t>operaciones</a:t>
            </a:r>
            <a:r>
              <a:rPr lang="es" sz="1350">
                <a:solidFill>
                  <a:srgbClr val="000000"/>
                </a:solidFill>
                <a:latin typeface="DM Sans"/>
                <a:ea typeface="DM Sans"/>
                <a:cs typeface="DM Sans"/>
                <a:sym typeface="DM Sans"/>
              </a:rPr>
              <a:t> es posible </a:t>
            </a:r>
            <a:r>
              <a:rPr lang="es" sz="1350" b="1">
                <a:solidFill>
                  <a:srgbClr val="000000"/>
                </a:solidFill>
                <a:latin typeface="DM Sans"/>
                <a:ea typeface="DM Sans"/>
                <a:cs typeface="DM Sans"/>
                <a:sym typeface="DM Sans"/>
              </a:rPr>
              <a:t>definir nuevas tablas, modificarlas, eliminarlas o vaciarlas.</a:t>
            </a:r>
            <a:endParaRPr sz="1350" b="1">
              <a:solidFill>
                <a:srgbClr val="000000"/>
              </a:solidFill>
              <a:latin typeface="DM Sans"/>
              <a:ea typeface="DM Sans"/>
              <a:cs typeface="DM Sans"/>
              <a:sym typeface="DM Sans"/>
            </a:endParaRPr>
          </a:p>
        </p:txBody>
      </p:sp>
      <p:graphicFrame>
        <p:nvGraphicFramePr>
          <p:cNvPr id="669" name="Google Shape;669;p98"/>
          <p:cNvGraphicFramePr/>
          <p:nvPr/>
        </p:nvGraphicFramePr>
        <p:xfrm>
          <a:off x="1158500" y="1665013"/>
          <a:ext cx="3000000" cy="3000000"/>
        </p:xfrm>
        <a:graphic>
          <a:graphicData uri="http://schemas.openxmlformats.org/drawingml/2006/table">
            <a:tbl>
              <a:tblPr>
                <a:noFill/>
                <a:tableStyleId>{3790728C-FEBD-48D6-A0D0-C99C0F950A77}</a:tableStyleId>
              </a:tblPr>
              <a:tblGrid>
                <a:gridCol w="2717800">
                  <a:extLst>
                    <a:ext uri="{9D8B030D-6E8A-4147-A177-3AD203B41FA5}">
                      <a16:colId xmlns:a16="http://schemas.microsoft.com/office/drawing/2014/main" val="20000"/>
                    </a:ext>
                  </a:extLst>
                </a:gridCol>
              </a:tblGrid>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CREATE</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ALTER</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DROP</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526225">
                <a:tc>
                  <a:txBody>
                    <a:bodyPr/>
                    <a:lstStyle/>
                    <a:p>
                      <a:pPr marL="0" lvl="0" indent="0" algn="ctr" rtl="0">
                        <a:lnSpc>
                          <a:spcPct val="115000"/>
                        </a:lnSpc>
                        <a:spcBef>
                          <a:spcPts val="0"/>
                        </a:spcBef>
                        <a:spcAft>
                          <a:spcPts val="1000"/>
                        </a:spcAft>
                        <a:buClr>
                          <a:srgbClr val="000000"/>
                        </a:buClr>
                        <a:buSzPts val="1100"/>
                        <a:buFont typeface="Arial"/>
                        <a:buNone/>
                      </a:pPr>
                      <a:r>
                        <a:rPr lang="es" sz="2100" b="1">
                          <a:solidFill>
                            <a:srgbClr val="000000"/>
                          </a:solidFill>
                          <a:latin typeface="DM Sans"/>
                          <a:ea typeface="DM Sans"/>
                          <a:cs typeface="DM Sans"/>
                          <a:sym typeface="DM Sans"/>
                        </a:rPr>
                        <a:t>TRUNCATE</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pic>
        <p:nvPicPr>
          <p:cNvPr id="680" name="Google Shape;680;p10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81" name="Google Shape;681;p100"/>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La creación de la base de datos y su esquema puede realizarse de dos maneras:</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Utilizando la interfaz gráfica del </a:t>
            </a:r>
            <a:r>
              <a:rPr lang="es" sz="1350" b="1">
                <a:solidFill>
                  <a:srgbClr val="000000"/>
                </a:solidFill>
                <a:latin typeface="DM Sans"/>
                <a:ea typeface="DM Sans"/>
                <a:cs typeface="DM Sans"/>
                <a:sym typeface="DM Sans"/>
              </a:rPr>
              <a:t>Sistema Gestor de Base de Datos</a:t>
            </a:r>
            <a:r>
              <a:rPr lang="es" sz="1350">
                <a:solidFill>
                  <a:srgbClr val="000000"/>
                </a:solidFill>
                <a:latin typeface="DM Sans"/>
                <a:ea typeface="DM Sans"/>
                <a:cs typeface="DM Sans"/>
                <a:sym typeface="DM Sans"/>
              </a:rPr>
              <a:t> (SGBD)</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Por medio de la sentencia </a:t>
            </a:r>
            <a:r>
              <a:rPr lang="es" sz="1350" b="1">
                <a:solidFill>
                  <a:srgbClr val="000000"/>
                </a:solidFill>
                <a:latin typeface="DM Sans"/>
                <a:ea typeface="DM Sans"/>
                <a:cs typeface="DM Sans"/>
                <a:sym typeface="DM Sans"/>
              </a:rPr>
              <a:t>CREATE SCHEMA</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pic>
        <p:nvPicPr>
          <p:cNvPr id="682" name="Google Shape;682;p100"/>
          <p:cNvPicPr preferRelativeResize="0"/>
          <p:nvPr/>
        </p:nvPicPr>
        <p:blipFill>
          <a:blip r:embed="rId4">
            <a:alphaModFix/>
          </a:blip>
          <a:stretch>
            <a:fillRect/>
          </a:stretch>
        </p:blipFill>
        <p:spPr>
          <a:xfrm>
            <a:off x="5486800" y="1678125"/>
            <a:ext cx="2868475" cy="218355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1"/>
          <p:cNvSpPr txBox="1"/>
          <p:nvPr/>
        </p:nvSpPr>
        <p:spPr>
          <a:xfrm>
            <a:off x="501450" y="798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sp>
        <p:nvSpPr>
          <p:cNvPr id="688" name="Google Shape;688;p101"/>
          <p:cNvSpPr txBox="1"/>
          <p:nvPr/>
        </p:nvSpPr>
        <p:spPr>
          <a:xfrm>
            <a:off x="1640781" y="2943621"/>
            <a:ext cx="2564400" cy="1593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0" i="0" u="none" strike="noStrike" cap="none">
                <a:solidFill>
                  <a:srgbClr val="0070C0"/>
                </a:solidFill>
                <a:latin typeface="Calibri"/>
                <a:ea typeface="Calibri"/>
                <a:cs typeface="Calibri"/>
                <a:sym typeface="Calibri"/>
              </a:rPr>
              <a:t>CREATE</a:t>
            </a:r>
            <a:r>
              <a:rPr lang="es" sz="1100" b="0" i="0" u="none" strike="noStrike" cap="none">
                <a:solidFill>
                  <a:srgbClr val="000000"/>
                </a:solidFill>
                <a:latin typeface="Calibri"/>
                <a:ea typeface="Calibri"/>
                <a:cs typeface="Calibri"/>
                <a:sym typeface="Calibri"/>
              </a:rPr>
              <a:t> </a:t>
            </a:r>
            <a:r>
              <a:rPr lang="es" sz="1100" b="0" i="0" u="none" strike="noStrike" cap="none">
                <a:solidFill>
                  <a:srgbClr val="0070C0"/>
                </a:solidFill>
                <a:latin typeface="Calibri"/>
                <a:ea typeface="Calibri"/>
                <a:cs typeface="Calibri"/>
                <a:sym typeface="Calibri"/>
              </a:rPr>
              <a:t>TABLE</a:t>
            </a:r>
            <a:r>
              <a:rPr lang="es" sz="1100" b="0" i="0" u="none" strike="noStrike" cap="none">
                <a:solidFill>
                  <a:srgbClr val="000000"/>
                </a:solidFill>
                <a:latin typeface="Calibri"/>
                <a:ea typeface="Calibri"/>
                <a:cs typeface="Calibri"/>
                <a:sym typeface="Calibri"/>
              </a:rPr>
              <a:t> </a:t>
            </a:r>
            <a:r>
              <a:rPr lang="es" sz="1100" b="0" i="0" u="none" strike="noStrike" cap="none">
                <a:solidFill>
                  <a:srgbClr val="00B050"/>
                </a:solidFill>
                <a:latin typeface="Calibri"/>
                <a:ea typeface="Calibri"/>
                <a:cs typeface="Calibri"/>
                <a:sym typeface="Calibri"/>
              </a:rPr>
              <a:t>DAVID</a:t>
            </a:r>
            <a:r>
              <a:rPr lang="es" sz="1100" b="0" i="0" u="none" strike="noStrike" cap="none">
                <a:solidFill>
                  <a:srgbClr val="000000"/>
                </a:solidFill>
                <a:latin typeface="Calibri"/>
                <a:ea typeface="Calibri"/>
                <a:cs typeface="Calibri"/>
                <a:sym typeface="Calibri"/>
              </a:rPr>
              <a:t> (</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'CustomerID' </a:t>
            </a:r>
            <a:r>
              <a:rPr lang="es" sz="1100">
                <a:solidFill>
                  <a:srgbClr val="7030A0"/>
                </a:solidFill>
                <a:latin typeface="Calibri"/>
                <a:ea typeface="Calibri"/>
                <a:cs typeface="Calibri"/>
                <a:sym typeface="Calibri"/>
              </a:rPr>
              <a:t>INT</a:t>
            </a:r>
            <a:r>
              <a:rPr lang="es" sz="1100">
                <a:solidFill>
                  <a:srgbClr val="000000"/>
                </a:solidFill>
                <a:latin typeface="Calibri"/>
                <a:ea typeface="Calibri"/>
                <a:cs typeface="Calibri"/>
                <a:sym typeface="Calibri"/>
              </a:rPr>
              <a:t>,</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'CustomerName' </a:t>
            </a:r>
            <a:r>
              <a:rPr lang="es" sz="1100">
                <a:solidFill>
                  <a:srgbClr val="7030A0"/>
                </a:solidFill>
                <a:latin typeface="Calibri"/>
                <a:ea typeface="Calibri"/>
                <a:cs typeface="Calibri"/>
                <a:sym typeface="Calibri"/>
              </a:rPr>
              <a:t>VARCHAR(40),</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'ContactName' </a:t>
            </a:r>
            <a:r>
              <a:rPr lang="es" sz="1100">
                <a:solidFill>
                  <a:srgbClr val="7030A0"/>
                </a:solidFill>
                <a:latin typeface="Calibri"/>
                <a:ea typeface="Calibri"/>
                <a:cs typeface="Calibri"/>
                <a:sym typeface="Calibri"/>
              </a:rPr>
              <a:t>VARCHAR(40),</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'Address' </a:t>
            </a:r>
            <a:r>
              <a:rPr lang="es" sz="1100">
                <a:solidFill>
                  <a:srgbClr val="7030A0"/>
                </a:solidFill>
                <a:latin typeface="Calibri"/>
                <a:ea typeface="Calibri"/>
                <a:cs typeface="Calibri"/>
                <a:sym typeface="Calibri"/>
              </a:rPr>
              <a:t>VARCHAR(45),</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'City' </a:t>
            </a:r>
            <a:r>
              <a:rPr lang="es" sz="1100">
                <a:solidFill>
                  <a:srgbClr val="7030A0"/>
                </a:solidFill>
                <a:latin typeface="Calibri"/>
                <a:ea typeface="Calibri"/>
                <a:cs typeface="Calibri"/>
                <a:sym typeface="Calibri"/>
              </a:rPr>
              <a:t>VARCHAR(25),</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'PostalCode' </a:t>
            </a:r>
            <a:r>
              <a:rPr lang="es" sz="1100">
                <a:solidFill>
                  <a:srgbClr val="7030A0"/>
                </a:solidFill>
                <a:latin typeface="Calibri"/>
                <a:ea typeface="Calibri"/>
                <a:cs typeface="Calibri"/>
                <a:sym typeface="Calibri"/>
              </a:rPr>
              <a:t>VARCHAR(15),</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'Country' </a:t>
            </a:r>
            <a:r>
              <a:rPr lang="es" sz="1100">
                <a:solidFill>
                  <a:srgbClr val="7030A0"/>
                </a:solidFill>
                <a:latin typeface="Calibri"/>
                <a:ea typeface="Calibri"/>
                <a:cs typeface="Calibri"/>
                <a:sym typeface="Calibri"/>
              </a:rPr>
              <a:t>VARCHAR(25),</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a:t>
            </a:r>
            <a:r>
              <a:rPr lang="es" sz="1100">
                <a:solidFill>
                  <a:srgbClr val="0070C0"/>
                </a:solidFill>
                <a:latin typeface="Calibri"/>
                <a:ea typeface="Calibri"/>
                <a:cs typeface="Calibri"/>
                <a:sym typeface="Calibri"/>
              </a:rPr>
              <a:t>PRIMARY KEY </a:t>
            </a:r>
            <a:r>
              <a:rPr lang="es" sz="1100">
                <a:solidFill>
                  <a:srgbClr val="000000"/>
                </a:solidFill>
                <a:latin typeface="Calibri"/>
                <a:ea typeface="Calibri"/>
                <a:cs typeface="Calibri"/>
                <a:sym typeface="Calibri"/>
              </a:rPr>
              <a:t>('CustomerID'));</a:t>
            </a:r>
            <a:endParaRPr sz="800"/>
          </a:p>
        </p:txBody>
      </p:sp>
      <p:pic>
        <p:nvPicPr>
          <p:cNvPr id="689" name="Google Shape;689;p101"/>
          <p:cNvPicPr preferRelativeResize="0"/>
          <p:nvPr/>
        </p:nvPicPr>
        <p:blipFill rotWithShape="1">
          <a:blip r:embed="rId3">
            <a:alphaModFix/>
          </a:blip>
          <a:srcRect/>
          <a:stretch/>
        </p:blipFill>
        <p:spPr>
          <a:xfrm>
            <a:off x="583500" y="1575125"/>
            <a:ext cx="3621674" cy="1082085"/>
          </a:xfrm>
          <a:prstGeom prst="rect">
            <a:avLst/>
          </a:prstGeom>
          <a:noFill/>
          <a:ln>
            <a:noFill/>
          </a:ln>
        </p:spPr>
      </p:pic>
      <p:sp>
        <p:nvSpPr>
          <p:cNvPr id="690" name="Google Shape;690;p101"/>
          <p:cNvSpPr txBox="1"/>
          <p:nvPr/>
        </p:nvSpPr>
        <p:spPr>
          <a:xfrm>
            <a:off x="4745607" y="180005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691" name="Google Shape;691;p101"/>
          <p:cNvSpPr txBox="1"/>
          <p:nvPr/>
        </p:nvSpPr>
        <p:spPr>
          <a:xfrm>
            <a:off x="551403" y="3332950"/>
            <a:ext cx="1165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a:t>
            </a:r>
            <a:r>
              <a:rPr lang="es" b="1">
                <a:latin typeface="DM Sans"/>
                <a:ea typeface="DM Sans"/>
                <a:cs typeface="DM Sans"/>
                <a:sym typeface="DM Sans"/>
              </a:rPr>
              <a:t> </a:t>
            </a:r>
            <a:r>
              <a:rPr lang="es" sz="1400" b="1">
                <a:solidFill>
                  <a:srgbClr val="000000"/>
                </a:solidFill>
                <a:latin typeface="DM Sans"/>
                <a:ea typeface="DM Sans"/>
                <a:cs typeface="DM Sans"/>
                <a:sym typeface="DM Sans"/>
              </a:rPr>
              <a:t>1</a:t>
            </a:r>
            <a:endParaRPr sz="1400" b="1">
              <a:solidFill>
                <a:srgbClr val="000000"/>
              </a:solidFill>
              <a:latin typeface="DM Sans"/>
              <a:ea typeface="DM Sans"/>
              <a:cs typeface="DM Sans"/>
              <a:sym typeface="DM Sans"/>
            </a:endParaRPr>
          </a:p>
        </p:txBody>
      </p:sp>
      <p:sp>
        <p:nvSpPr>
          <p:cNvPr id="692" name="Google Shape;692;p101"/>
          <p:cNvSpPr txBox="1"/>
          <p:nvPr/>
        </p:nvSpPr>
        <p:spPr>
          <a:xfrm>
            <a:off x="5863050" y="3097325"/>
            <a:ext cx="25644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Calibri"/>
                <a:ea typeface="Calibri"/>
                <a:cs typeface="Calibri"/>
                <a:sym typeface="Calibri"/>
              </a:rPr>
              <a:t>CREATE TABLE </a:t>
            </a:r>
            <a:r>
              <a:rPr lang="es" sz="1200">
                <a:solidFill>
                  <a:srgbClr val="00B050"/>
                </a:solidFill>
                <a:latin typeface="Calibri"/>
                <a:ea typeface="Calibri"/>
                <a:cs typeface="Calibri"/>
                <a:sym typeface="Calibri"/>
              </a:rPr>
              <a:t>visits</a:t>
            </a:r>
            <a:r>
              <a:rPr lang="es" sz="1200">
                <a:solidFill>
                  <a:srgbClr val="0070C0"/>
                </a:solidFill>
                <a:latin typeface="Calibri"/>
                <a:ea typeface="Calibri"/>
                <a:cs typeface="Calibri"/>
                <a:sym typeface="Calibri"/>
              </a:rPr>
              <a:t> </a:t>
            </a:r>
            <a:r>
              <a:rPr lang="es" sz="1200">
                <a:solidFill>
                  <a:srgbClr val="000000"/>
                </a:solidFill>
                <a:latin typeface="Calibri"/>
                <a:ea typeface="Calibri"/>
                <a:cs typeface="Calibri"/>
                <a:sym typeface="Calibri"/>
              </a:rPr>
              <a:t>(</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visit_id </a:t>
            </a:r>
            <a:r>
              <a:rPr lang="es" sz="1200">
                <a:solidFill>
                  <a:srgbClr val="7030A0"/>
                </a:solidFill>
                <a:latin typeface="Calibri"/>
                <a:ea typeface="Calibri"/>
                <a:cs typeface="Calibri"/>
                <a:sym typeface="Calibri"/>
              </a:rPr>
              <a:t>INT PRIMARY KEY,</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first_name </a:t>
            </a:r>
            <a:r>
              <a:rPr lang="es" sz="1200">
                <a:solidFill>
                  <a:srgbClr val="7030A0"/>
                </a:solidFill>
                <a:latin typeface="Calibri"/>
                <a:ea typeface="Calibri"/>
                <a:cs typeface="Calibri"/>
                <a:sym typeface="Calibri"/>
              </a:rPr>
              <a:t>VARCHAR (50) NOT NULL,</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last_name </a:t>
            </a:r>
            <a:r>
              <a:rPr lang="es" sz="1200">
                <a:solidFill>
                  <a:srgbClr val="7030A0"/>
                </a:solidFill>
                <a:latin typeface="Calibri"/>
                <a:ea typeface="Calibri"/>
                <a:cs typeface="Calibri"/>
                <a:sym typeface="Calibri"/>
              </a:rPr>
              <a:t>VARCHAR (50) NOT NULL,</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visited_at </a:t>
            </a:r>
            <a:r>
              <a:rPr lang="es" sz="1200">
                <a:solidFill>
                  <a:srgbClr val="7030A0"/>
                </a:solidFill>
                <a:latin typeface="Calibri"/>
                <a:ea typeface="Calibri"/>
                <a:cs typeface="Calibri"/>
                <a:sym typeface="Calibri"/>
              </a:rPr>
              <a:t>DATETIME</a:t>
            </a:r>
            <a:r>
              <a:rPr lang="es" sz="1200">
                <a:solidFill>
                  <a:srgbClr val="000000"/>
                </a:solidFill>
                <a:latin typeface="Calibri"/>
                <a:ea typeface="Calibri"/>
                <a:cs typeface="Calibri"/>
                <a:sym typeface="Calibri"/>
              </a:rPr>
              <a:t>,</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phone </a:t>
            </a:r>
            <a:r>
              <a:rPr lang="es" sz="1200">
                <a:solidFill>
                  <a:srgbClr val="7030A0"/>
                </a:solidFill>
                <a:latin typeface="Calibri"/>
                <a:ea typeface="Calibri"/>
                <a:cs typeface="Calibri"/>
                <a:sym typeface="Calibri"/>
              </a:rPr>
              <a:t>VARCHAR(20),</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store_id </a:t>
            </a:r>
            <a:r>
              <a:rPr lang="es" sz="1200">
                <a:solidFill>
                  <a:srgbClr val="7030A0"/>
                </a:solidFill>
                <a:latin typeface="Calibri"/>
                <a:ea typeface="Calibri"/>
                <a:cs typeface="Calibri"/>
                <a:sym typeface="Calibri"/>
              </a:rPr>
              <a:t>INT NOT NULL</a:t>
            </a:r>
            <a:r>
              <a:rPr lang="es"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p:txBody>
      </p:sp>
      <p:sp>
        <p:nvSpPr>
          <p:cNvPr id="693" name="Google Shape;693;p101"/>
          <p:cNvSpPr txBox="1"/>
          <p:nvPr/>
        </p:nvSpPr>
        <p:spPr>
          <a:xfrm>
            <a:off x="4813001" y="3332950"/>
            <a:ext cx="10128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694" name="Google Shape;694;p101"/>
          <p:cNvPicPr preferRelativeResize="0"/>
          <p:nvPr/>
        </p:nvPicPr>
        <p:blipFill>
          <a:blip r:embed="rId4">
            <a:alphaModFix/>
          </a:blip>
          <a:stretch>
            <a:fillRect/>
          </a:stretch>
        </p:blipFill>
        <p:spPr>
          <a:xfrm>
            <a:off x="4205175" y="1711000"/>
            <a:ext cx="540425" cy="493729"/>
          </a:xfrm>
          <a:prstGeom prst="rect">
            <a:avLst/>
          </a:prstGeom>
          <a:noFill/>
          <a:ln>
            <a:noFill/>
          </a:ln>
        </p:spPr>
      </p:pic>
      <p:grpSp>
        <p:nvGrpSpPr>
          <p:cNvPr id="695" name="Google Shape;695;p101"/>
          <p:cNvGrpSpPr/>
          <p:nvPr/>
        </p:nvGrpSpPr>
        <p:grpSpPr>
          <a:xfrm>
            <a:off x="838644" y="433776"/>
            <a:ext cx="449030" cy="500088"/>
            <a:chOff x="473351" y="619523"/>
            <a:chExt cx="738900" cy="738900"/>
          </a:xfrm>
        </p:grpSpPr>
        <p:sp>
          <p:nvSpPr>
            <p:cNvPr id="696" name="Google Shape;696;p10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7" name="Google Shape;697;p101"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698" name="Google Shape;698;p101"/>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pic>
        <p:nvPicPr>
          <p:cNvPr id="704" name="Google Shape;704;p10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05" name="Google Shape;705;p102"/>
          <p:cNvSpPr txBox="1"/>
          <p:nvPr/>
        </p:nvSpPr>
        <p:spPr>
          <a:xfrm>
            <a:off x="1213800" y="1747950"/>
            <a:ext cx="3508500" cy="1911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CREATE TABLE 'shop'.'Customers' (</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'CustomerID' INT,</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'ContactName'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'Address' VARCHAR(45),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'City'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'PostalCode' VARCHAR(15),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'Country'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300">
              <a:solidFill>
                <a:srgbClr val="FFFFFF"/>
              </a:solidFill>
              <a:highlight>
                <a:srgbClr val="595959"/>
              </a:highlight>
              <a:latin typeface="Roboto Mono"/>
              <a:ea typeface="Roboto Mono"/>
              <a:cs typeface="Roboto Mono"/>
              <a:sym typeface="Roboto Mono"/>
            </a:endParaRPr>
          </a:p>
        </p:txBody>
      </p:sp>
      <p:sp>
        <p:nvSpPr>
          <p:cNvPr id="706" name="Google Shape;706;p102"/>
          <p:cNvSpPr txBox="1"/>
          <p:nvPr/>
        </p:nvSpPr>
        <p:spPr>
          <a:xfrm>
            <a:off x="4956650" y="2091900"/>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Para </a:t>
            </a:r>
            <a:r>
              <a:rPr lang="es" sz="1350" b="1">
                <a:solidFill>
                  <a:srgbClr val="000000"/>
                </a:solidFill>
                <a:latin typeface="DM Sans"/>
                <a:ea typeface="DM Sans"/>
                <a:cs typeface="DM Sans"/>
                <a:sym typeface="DM Sans"/>
              </a:rPr>
              <a:t>crear una tabla de clientes con columnas</a:t>
            </a:r>
            <a:r>
              <a:rPr lang="es" sz="1350">
                <a:solidFill>
                  <a:srgbClr val="000000"/>
                </a:solidFill>
                <a:latin typeface="DM Sans"/>
                <a:ea typeface="DM Sans"/>
                <a:cs typeface="DM Sans"/>
                <a:sym typeface="DM Sans"/>
              </a:rPr>
              <a:t> CustomerID, CustomerName, ContactName, Address, City, PostalCode y Country ejecute</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datos</a:t>
            </a:r>
            <a:endParaRPr sz="4000" b="1" i="0" u="none" strike="noStrike" cap="none">
              <a:solidFill>
                <a:schemeClr val="dk1"/>
              </a:solidFill>
              <a:latin typeface="DM Sans"/>
              <a:ea typeface="DM Sans"/>
              <a:cs typeface="DM Sans"/>
              <a:sym typeface="DM Sans"/>
            </a:endParaRPr>
          </a:p>
        </p:txBody>
      </p:sp>
      <p:pic>
        <p:nvPicPr>
          <p:cNvPr id="712" name="Google Shape;712;p10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13" name="Google Shape;713;p103"/>
          <p:cNvSpPr txBox="1"/>
          <p:nvPr/>
        </p:nvSpPr>
        <p:spPr>
          <a:xfrm>
            <a:off x="634925" y="1207225"/>
            <a:ext cx="4452300" cy="28860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a:latin typeface="DM Sans"/>
                <a:ea typeface="DM Sans"/>
                <a:cs typeface="DM Sans"/>
                <a:sym typeface="DM Sans"/>
              </a:rPr>
              <a:t>Algunos de los tipos de datos más comunes son:</a:t>
            </a:r>
            <a:endParaRPr sz="1350">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INT o INTEGER</a:t>
            </a:r>
            <a:r>
              <a:rPr lang="es" sz="1350">
                <a:solidFill>
                  <a:srgbClr val="000000"/>
                </a:solidFill>
                <a:latin typeface="DM Sans"/>
                <a:ea typeface="DM Sans"/>
                <a:cs typeface="DM Sans"/>
                <a:sym typeface="DM Sans"/>
              </a:rPr>
              <a:t>: Un entero de longitud media.</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CHAR(n)</a:t>
            </a:r>
            <a:r>
              <a:rPr lang="es" sz="1350">
                <a:solidFill>
                  <a:srgbClr val="000000"/>
                </a:solidFill>
                <a:latin typeface="DM Sans"/>
                <a:ea typeface="DM Sans"/>
                <a:cs typeface="DM Sans"/>
                <a:sym typeface="DM Sans"/>
              </a:rPr>
              <a:t>: Una cadena de caracteres de longitud fija </a:t>
            </a:r>
            <a:r>
              <a:rPr lang="es" sz="1350" i="1">
                <a:solidFill>
                  <a:srgbClr val="000000"/>
                </a:solidFill>
                <a:latin typeface="DM Sans"/>
                <a:ea typeface="DM Sans"/>
                <a:cs typeface="DM Sans"/>
                <a:sym typeface="DM Sans"/>
              </a:rPr>
              <a:t>n</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VARCHAR(n)</a:t>
            </a:r>
            <a:r>
              <a:rPr lang="es" sz="1350">
                <a:solidFill>
                  <a:srgbClr val="000000"/>
                </a:solidFill>
                <a:latin typeface="DM Sans"/>
                <a:ea typeface="DM Sans"/>
                <a:cs typeface="DM Sans"/>
                <a:sym typeface="DM Sans"/>
              </a:rPr>
              <a:t>: Una cadena de caracteres de longitud variable. Es posible fijar una longitud máxima </a:t>
            </a:r>
            <a:r>
              <a:rPr lang="es" sz="1350" i="1">
                <a:solidFill>
                  <a:srgbClr val="000000"/>
                </a:solidFill>
                <a:latin typeface="DM Sans"/>
                <a:ea typeface="DM Sans"/>
                <a:cs typeface="DM Sans"/>
                <a:sym typeface="DM Sans"/>
              </a:rPr>
              <a:t>n</a:t>
            </a:r>
            <a:r>
              <a:rPr lang="es" sz="1350">
                <a:solidFill>
                  <a:srgbClr val="000000"/>
                </a:solidFill>
                <a:latin typeface="DM Sans"/>
                <a:ea typeface="DM Sans"/>
                <a:cs typeface="DM Sans"/>
                <a:sym typeface="DM Sans"/>
              </a:rPr>
              <a:t> entre los paréntesis.</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BOOL o BOOLEAN</a:t>
            </a:r>
            <a:r>
              <a:rPr lang="es" sz="1350">
                <a:solidFill>
                  <a:srgbClr val="000000"/>
                </a:solidFill>
                <a:latin typeface="DM Sans"/>
                <a:ea typeface="DM Sans"/>
                <a:cs typeface="DM Sans"/>
                <a:sym typeface="DM Sans"/>
              </a:rPr>
              <a:t>: Un valor booleano, donde 0 indica falso y 1 indica verdadero.</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DECIMAL(size, d</a:t>
            </a:r>
            <a:r>
              <a:rPr lang="es" sz="1350">
                <a:solidFill>
                  <a:srgbClr val="000000"/>
                </a:solidFill>
                <a:latin typeface="DM Sans"/>
                <a:ea typeface="DM Sans"/>
                <a:cs typeface="DM Sans"/>
                <a:sym typeface="DM Sans"/>
              </a:rPr>
              <a:t>): Un número decimal de punto fijo. Opcionalmente se puede especificar la cantidad total de dígitos en </a:t>
            </a:r>
            <a:r>
              <a:rPr lang="es" sz="1350" i="1">
                <a:solidFill>
                  <a:srgbClr val="000000"/>
                </a:solidFill>
                <a:latin typeface="DM Sans"/>
                <a:ea typeface="DM Sans"/>
                <a:cs typeface="DM Sans"/>
                <a:sym typeface="DM Sans"/>
              </a:rPr>
              <a:t>size </a:t>
            </a:r>
            <a:r>
              <a:rPr lang="es" sz="1350">
                <a:solidFill>
                  <a:srgbClr val="000000"/>
                </a:solidFill>
                <a:latin typeface="DM Sans"/>
                <a:ea typeface="DM Sans"/>
                <a:cs typeface="DM Sans"/>
                <a:sym typeface="DM Sans"/>
              </a:rPr>
              <a:t>y la cantidad de dígitos posteriores al punto decimal en </a:t>
            </a:r>
            <a:r>
              <a:rPr lang="es" sz="1350" i="1">
                <a:solidFill>
                  <a:srgbClr val="000000"/>
                </a:solidFill>
                <a:latin typeface="DM Sans"/>
                <a:ea typeface="DM Sans"/>
                <a:cs typeface="DM Sans"/>
                <a:sym typeface="DM Sans"/>
              </a:rPr>
              <a:t>d.</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Restricciones de columnas</a:t>
            </a:r>
            <a:endParaRPr sz="4000" b="1" i="0" u="none" strike="noStrike" cap="none">
              <a:solidFill>
                <a:schemeClr val="dk1"/>
              </a:solidFill>
              <a:latin typeface="DM Sans"/>
              <a:ea typeface="DM Sans"/>
              <a:cs typeface="DM Sans"/>
              <a:sym typeface="DM Sans"/>
            </a:endParaRPr>
          </a:p>
        </p:txBody>
      </p:sp>
      <p:pic>
        <p:nvPicPr>
          <p:cNvPr id="719" name="Google Shape;719;p10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20" name="Google Shape;720;p104"/>
          <p:cNvSpPr txBox="1"/>
          <p:nvPr/>
        </p:nvSpPr>
        <p:spPr>
          <a:xfrm>
            <a:off x="501450" y="1310900"/>
            <a:ext cx="5155200" cy="26781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a:solidFill>
                  <a:srgbClr val="000000"/>
                </a:solidFill>
                <a:latin typeface="DM Sans"/>
                <a:ea typeface="DM Sans"/>
                <a:cs typeface="DM Sans"/>
                <a:sym typeface="DM Sans"/>
              </a:rPr>
              <a:t>Puede haber una, ninguna o varias de las siguientes restricciones:</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NOT NULL</a:t>
            </a:r>
            <a:r>
              <a:rPr lang="es" sz="1350">
                <a:solidFill>
                  <a:srgbClr val="000000"/>
                </a:solidFill>
                <a:latin typeface="DM Sans"/>
                <a:ea typeface="DM Sans"/>
                <a:cs typeface="DM Sans"/>
                <a:sym typeface="DM Sans"/>
              </a:rPr>
              <a:t>: indica que la columna no puede tener valores nulos.</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UNIQUE</a:t>
            </a:r>
            <a:r>
              <a:rPr lang="es" sz="1350">
                <a:solidFill>
                  <a:srgbClr val="000000"/>
                </a:solidFill>
                <a:latin typeface="DM Sans"/>
                <a:ea typeface="DM Sans"/>
                <a:cs typeface="DM Sans"/>
                <a:sym typeface="DM Sans"/>
              </a:rPr>
              <a:t>: indica que la columna no puede tener valores repetidos.</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PRIMARY KEY</a:t>
            </a:r>
            <a:r>
              <a:rPr lang="es" sz="1350">
                <a:solidFill>
                  <a:srgbClr val="000000"/>
                </a:solidFill>
                <a:latin typeface="DM Sans"/>
                <a:ea typeface="DM Sans"/>
                <a:cs typeface="DM Sans"/>
                <a:sym typeface="DM Sans"/>
              </a:rPr>
              <a:t>: indica que la columna es la clave primaria de la tabla.</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REFERENCES</a:t>
            </a:r>
            <a:r>
              <a:rPr lang="es" sz="1350">
                <a:solidFill>
                  <a:srgbClr val="000000"/>
                </a:solidFill>
                <a:latin typeface="DM Sans"/>
                <a:ea typeface="DM Sans"/>
                <a:cs typeface="DM Sans"/>
                <a:sym typeface="DM Sans"/>
              </a:rPr>
              <a:t>: indica que la columna es clave foránea a la columna referenciada de la tabla referenciada.</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CHECK</a:t>
            </a:r>
            <a:r>
              <a:rPr lang="es" sz="1350">
                <a:solidFill>
                  <a:srgbClr val="000000"/>
                </a:solidFill>
                <a:latin typeface="DM Sans"/>
                <a:ea typeface="DM Sans"/>
                <a:cs typeface="DM Sans"/>
                <a:sym typeface="DM Sans"/>
              </a:rPr>
              <a:t>: indica que la columna debe cumplir las condiciones especificadas.</a:t>
            </a:r>
            <a:endParaRPr sz="1350">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0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pic>
        <p:nvPicPr>
          <p:cNvPr id="731" name="Google Shape;731;p10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32" name="Google Shape;732;p106"/>
          <p:cNvSpPr txBox="1"/>
          <p:nvPr/>
        </p:nvSpPr>
        <p:spPr>
          <a:xfrm>
            <a:off x="681500" y="1083075"/>
            <a:ext cx="45735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Se usa para eliminar una </a:t>
            </a:r>
            <a:r>
              <a:rPr lang="es" sz="1350" b="1">
                <a:latin typeface="DM Sans"/>
                <a:ea typeface="DM Sans"/>
                <a:cs typeface="DM Sans"/>
                <a:sym typeface="DM Sans"/>
              </a:rPr>
              <a:t>base de datos</a:t>
            </a:r>
            <a:r>
              <a:rPr lang="es" sz="1350">
                <a:latin typeface="DM Sans"/>
                <a:ea typeface="DM Sans"/>
                <a:cs typeface="DM Sans"/>
                <a:sym typeface="DM Sans"/>
              </a:rPr>
              <a:t> completa o solo una </a:t>
            </a:r>
            <a:r>
              <a:rPr lang="es" sz="1350" b="1">
                <a:latin typeface="DM Sans"/>
                <a:ea typeface="DM Sans"/>
                <a:cs typeface="DM Sans"/>
                <a:sym typeface="DM Sans"/>
              </a:rPr>
              <a:t>tabla</a:t>
            </a:r>
            <a:r>
              <a:rPr lang="es" sz="1350">
                <a:latin typeface="DM Sans"/>
                <a:ea typeface="DM Sans"/>
                <a:cs typeface="DM Sans"/>
                <a:sym typeface="DM Sans"/>
              </a:rPr>
              <a:t>. </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Destruye los objetos como una </a:t>
            </a:r>
            <a:r>
              <a:rPr lang="es" sz="1350" b="1">
                <a:latin typeface="DM Sans"/>
                <a:ea typeface="DM Sans"/>
                <a:cs typeface="DM Sans"/>
                <a:sym typeface="DM Sans"/>
              </a:rPr>
              <a:t>base de datos, tabla, índice o vista</a:t>
            </a:r>
            <a:r>
              <a:rPr lang="es" sz="1350">
                <a:latin typeface="DM Sans"/>
                <a:ea typeface="DM Sans"/>
                <a:cs typeface="DM Sans"/>
                <a:sym typeface="DM Sans"/>
              </a:rPr>
              <a:t> existente. </a:t>
            </a:r>
            <a:endParaRPr sz="1350">
              <a:latin typeface="DM Sans"/>
              <a:ea typeface="DM Sans"/>
              <a:cs typeface="DM Sans"/>
              <a:sym typeface="DM Sans"/>
            </a:endParaRPr>
          </a:p>
          <a:p>
            <a:pPr marL="45720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También se pueden remover índices, triggers, constantes y permisos</a:t>
            </a:r>
            <a:endParaRPr sz="1350">
              <a:latin typeface="DM Sans"/>
              <a:ea typeface="DM Sans"/>
              <a:cs typeface="DM Sans"/>
              <a:sym typeface="DM Sans"/>
            </a:endParaRPr>
          </a:p>
        </p:txBody>
      </p:sp>
      <p:pic>
        <p:nvPicPr>
          <p:cNvPr id="733" name="Google Shape;733;p106"/>
          <p:cNvPicPr preferRelativeResize="0"/>
          <p:nvPr/>
        </p:nvPicPr>
        <p:blipFill>
          <a:blip r:embed="rId4">
            <a:alphaModFix/>
          </a:blip>
          <a:stretch>
            <a:fillRect/>
          </a:stretch>
        </p:blipFill>
        <p:spPr>
          <a:xfrm>
            <a:off x="5469000" y="1385288"/>
            <a:ext cx="2769225" cy="27692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7"/>
          <p:cNvSpPr txBox="1"/>
          <p:nvPr/>
        </p:nvSpPr>
        <p:spPr>
          <a:xfrm>
            <a:off x="501450" y="781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sp>
        <p:nvSpPr>
          <p:cNvPr id="739" name="Google Shape;739;p107"/>
          <p:cNvSpPr txBox="1"/>
          <p:nvPr/>
        </p:nvSpPr>
        <p:spPr>
          <a:xfrm>
            <a:off x="5793182" y="155280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740" name="Google Shape;740;p107"/>
          <p:cNvSpPr txBox="1"/>
          <p:nvPr/>
        </p:nvSpPr>
        <p:spPr>
          <a:xfrm>
            <a:off x="862481" y="190814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41" name="Google Shape;741;p107"/>
          <p:cNvSpPr txBox="1"/>
          <p:nvPr/>
        </p:nvSpPr>
        <p:spPr>
          <a:xfrm>
            <a:off x="862480" y="2516475"/>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742" name="Google Shape;742;p107"/>
          <p:cNvPicPr preferRelativeResize="0"/>
          <p:nvPr/>
        </p:nvPicPr>
        <p:blipFill>
          <a:blip r:embed="rId3">
            <a:alphaModFix/>
          </a:blip>
          <a:stretch>
            <a:fillRect/>
          </a:stretch>
        </p:blipFill>
        <p:spPr>
          <a:xfrm>
            <a:off x="5202700" y="1478412"/>
            <a:ext cx="540425" cy="493729"/>
          </a:xfrm>
          <a:prstGeom prst="rect">
            <a:avLst/>
          </a:prstGeom>
          <a:noFill/>
          <a:ln>
            <a:noFill/>
          </a:ln>
        </p:spPr>
      </p:pic>
      <p:pic>
        <p:nvPicPr>
          <p:cNvPr id="743" name="Google Shape;743;p107"/>
          <p:cNvPicPr preferRelativeResize="0"/>
          <p:nvPr/>
        </p:nvPicPr>
        <p:blipFill rotWithShape="1">
          <a:blip r:embed="rId4">
            <a:alphaModFix/>
          </a:blip>
          <a:srcRect/>
          <a:stretch/>
        </p:blipFill>
        <p:spPr>
          <a:xfrm>
            <a:off x="501462" y="1493078"/>
            <a:ext cx="4701244" cy="464408"/>
          </a:xfrm>
          <a:prstGeom prst="rect">
            <a:avLst/>
          </a:prstGeom>
          <a:noFill/>
          <a:ln>
            <a:noFill/>
          </a:ln>
        </p:spPr>
      </p:pic>
      <p:sp>
        <p:nvSpPr>
          <p:cNvPr id="744" name="Google Shape;744;p107"/>
          <p:cNvSpPr txBox="1"/>
          <p:nvPr/>
        </p:nvSpPr>
        <p:spPr>
          <a:xfrm>
            <a:off x="862481" y="2192833"/>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DROP</a:t>
            </a:r>
            <a:r>
              <a:rPr lang="es" sz="1400">
                <a:solidFill>
                  <a:srgbClr val="000000"/>
                </a:solidFill>
                <a:latin typeface="Calibri"/>
                <a:ea typeface="Calibri"/>
                <a:cs typeface="Calibri"/>
                <a:sym typeface="Calibri"/>
              </a:rPr>
              <a:t> </a:t>
            </a:r>
            <a:r>
              <a:rPr lang="es" sz="1400">
                <a:solidFill>
                  <a:srgbClr val="0070C0"/>
                </a:solidFill>
                <a:latin typeface="Calibri"/>
                <a:ea typeface="Calibri"/>
                <a:cs typeface="Calibri"/>
                <a:sym typeface="Calibri"/>
              </a:rPr>
              <a:t>TABLE</a:t>
            </a:r>
            <a:r>
              <a:rPr lang="es" sz="1400">
                <a:solidFill>
                  <a:srgbClr val="000000"/>
                </a:solidFill>
                <a:latin typeface="Calibri"/>
                <a:ea typeface="Calibri"/>
                <a:cs typeface="Calibri"/>
                <a:sym typeface="Calibri"/>
              </a:rPr>
              <a:t> </a:t>
            </a:r>
            <a:r>
              <a:rPr lang="es" sz="1400">
                <a:solidFill>
                  <a:srgbClr val="00B050"/>
                </a:solidFill>
                <a:latin typeface="Calibri"/>
                <a:ea typeface="Calibri"/>
                <a:cs typeface="Calibri"/>
                <a:sym typeface="Calibri"/>
              </a:rPr>
              <a:t>DAVID;</a:t>
            </a:r>
            <a:endParaRPr sz="1400">
              <a:solidFill>
                <a:srgbClr val="000000"/>
              </a:solidFill>
              <a:latin typeface="Calibri"/>
              <a:ea typeface="Calibri"/>
              <a:cs typeface="Calibri"/>
              <a:sym typeface="Calibri"/>
            </a:endParaRPr>
          </a:p>
        </p:txBody>
      </p:sp>
      <p:sp>
        <p:nvSpPr>
          <p:cNvPr id="745" name="Google Shape;745;p107"/>
          <p:cNvSpPr txBox="1"/>
          <p:nvPr/>
        </p:nvSpPr>
        <p:spPr>
          <a:xfrm>
            <a:off x="862480" y="2840135"/>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DROP TABLE </a:t>
            </a:r>
            <a:r>
              <a:rPr lang="es" sz="1400">
                <a:solidFill>
                  <a:srgbClr val="00B050"/>
                </a:solidFill>
                <a:latin typeface="Calibri"/>
                <a:ea typeface="Calibri"/>
                <a:cs typeface="Calibri"/>
                <a:sym typeface="Calibri"/>
              </a:rPr>
              <a:t>visits;</a:t>
            </a:r>
            <a:endParaRPr sz="1400">
              <a:solidFill>
                <a:srgbClr val="000000"/>
              </a:solidFill>
              <a:latin typeface="Calibri"/>
              <a:ea typeface="Calibri"/>
              <a:cs typeface="Calibri"/>
              <a:sym typeface="Calibri"/>
            </a:endParaRPr>
          </a:p>
        </p:txBody>
      </p:sp>
      <p:sp>
        <p:nvSpPr>
          <p:cNvPr id="746" name="Google Shape;746;p107"/>
          <p:cNvSpPr txBox="1"/>
          <p:nvPr/>
        </p:nvSpPr>
        <p:spPr>
          <a:xfrm>
            <a:off x="4756955" y="2150389"/>
            <a:ext cx="3140700" cy="2439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4285F4"/>
                </a:solidFill>
                <a:latin typeface="Calibri"/>
                <a:ea typeface="Calibri"/>
                <a:cs typeface="Calibri"/>
                <a:sym typeface="Calibri"/>
              </a:rPr>
              <a:t>CREATE TABLE </a:t>
            </a:r>
            <a:r>
              <a:rPr lang="es" sz="1400">
                <a:solidFill>
                  <a:srgbClr val="EEFF41"/>
                </a:solidFill>
                <a:latin typeface="Calibri"/>
                <a:ea typeface="Calibri"/>
                <a:cs typeface="Calibri"/>
                <a:sym typeface="Calibri"/>
              </a:rPr>
              <a:t>shop</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'CustomerID' </a:t>
            </a:r>
            <a:r>
              <a:rPr lang="es" sz="1400">
                <a:solidFill>
                  <a:srgbClr val="7030A0"/>
                </a:solidFill>
                <a:latin typeface="Calibri"/>
                <a:ea typeface="Calibri"/>
                <a:cs typeface="Calibri"/>
                <a:sym typeface="Calibri"/>
              </a:rPr>
              <a:t>INT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'ContactName'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'Address' </a:t>
            </a:r>
            <a:r>
              <a:rPr lang="es" sz="1400">
                <a:solidFill>
                  <a:srgbClr val="7030A0"/>
                </a:solidFill>
                <a:latin typeface="Calibri"/>
                <a:ea typeface="Calibri"/>
                <a:cs typeface="Calibri"/>
                <a:sym typeface="Calibri"/>
              </a:rPr>
              <a:t>VARCHAR(45)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'City'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'PostalCode' </a:t>
            </a:r>
            <a:r>
              <a:rPr lang="es" sz="1400">
                <a:solidFill>
                  <a:srgbClr val="7030A0"/>
                </a:solidFill>
                <a:latin typeface="Calibri"/>
                <a:ea typeface="Calibri"/>
                <a:cs typeface="Calibri"/>
                <a:sym typeface="Calibri"/>
              </a:rPr>
              <a:t>VARCHAR(15) NOT NULL,</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'Country'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4285F4"/>
                </a:solidFill>
                <a:latin typeface="Calibri"/>
                <a:ea typeface="Calibri"/>
                <a:cs typeface="Calibri"/>
                <a:sym typeface="Calibri"/>
              </a:rPr>
              <a:t>  PRIMARY KEY </a:t>
            </a:r>
            <a:r>
              <a:rPr lang="es" sz="1400">
                <a:solidFill>
                  <a:srgbClr val="000000"/>
                </a:solidFill>
                <a:latin typeface="Calibri"/>
                <a:ea typeface="Calibri"/>
                <a:cs typeface="Calibri"/>
                <a:sym typeface="Calibri"/>
              </a:rPr>
              <a:t>('CustomerID')</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a:t>
            </a:r>
            <a:endParaRPr sz="1100"/>
          </a:p>
        </p:txBody>
      </p:sp>
      <p:pic>
        <p:nvPicPr>
          <p:cNvPr id="747" name="Google Shape;747;p107"/>
          <p:cNvPicPr preferRelativeResize="0"/>
          <p:nvPr/>
        </p:nvPicPr>
        <p:blipFill>
          <a:blip r:embed="rId3">
            <a:alphaModFix/>
          </a:blip>
          <a:stretch>
            <a:fillRect/>
          </a:stretch>
        </p:blipFill>
        <p:spPr>
          <a:xfrm>
            <a:off x="4050325" y="3227537"/>
            <a:ext cx="540425" cy="493729"/>
          </a:xfrm>
          <a:prstGeom prst="rect">
            <a:avLst/>
          </a:prstGeom>
          <a:noFill/>
          <a:ln>
            <a:noFill/>
          </a:ln>
        </p:spPr>
      </p:pic>
      <p:sp>
        <p:nvSpPr>
          <p:cNvPr id="748" name="Google Shape;748;p107"/>
          <p:cNvSpPr txBox="1"/>
          <p:nvPr/>
        </p:nvSpPr>
        <p:spPr>
          <a:xfrm>
            <a:off x="2059405" y="338606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a:t>
            </a:r>
            <a:r>
              <a:rPr lang="es" b="1">
                <a:latin typeface="DM Sans"/>
                <a:ea typeface="DM Sans"/>
                <a:cs typeface="DM Sans"/>
                <a:sym typeface="DM Sans"/>
              </a:rPr>
              <a:t>3</a:t>
            </a:r>
            <a:endParaRPr sz="1400" b="1">
              <a:solidFill>
                <a:srgbClr val="000000"/>
              </a:solidFill>
              <a:latin typeface="DM Sans"/>
              <a:ea typeface="DM Sans"/>
              <a:cs typeface="DM Sans"/>
              <a:sym typeface="DM Sans"/>
            </a:endParaRPr>
          </a:p>
        </p:txBody>
      </p:sp>
      <p:sp>
        <p:nvSpPr>
          <p:cNvPr id="749" name="Google Shape;749;p107"/>
          <p:cNvSpPr txBox="1"/>
          <p:nvPr/>
        </p:nvSpPr>
        <p:spPr>
          <a:xfrm>
            <a:off x="2220325" y="3684050"/>
            <a:ext cx="220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Creación de tabla con restricciones especiales</a:t>
            </a:r>
            <a:endParaRPr>
              <a:latin typeface="DM Sans"/>
              <a:ea typeface="DM Sans"/>
              <a:cs typeface="DM Sans"/>
              <a:sym typeface="DM Sans"/>
            </a:endParaRPr>
          </a:p>
        </p:txBody>
      </p:sp>
      <p:grpSp>
        <p:nvGrpSpPr>
          <p:cNvPr id="750" name="Google Shape;750;p107"/>
          <p:cNvGrpSpPr/>
          <p:nvPr/>
        </p:nvGrpSpPr>
        <p:grpSpPr>
          <a:xfrm>
            <a:off x="838644" y="433776"/>
            <a:ext cx="449030" cy="500088"/>
            <a:chOff x="473351" y="619523"/>
            <a:chExt cx="738900" cy="738900"/>
          </a:xfrm>
        </p:grpSpPr>
        <p:sp>
          <p:nvSpPr>
            <p:cNvPr id="751" name="Google Shape;751;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2" name="Google Shape;752;p107"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753" name="Google Shape;753;p10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pic>
        <p:nvPicPr>
          <p:cNvPr id="759" name="Google Shape;759;p10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60" name="Google Shape;760;p108"/>
          <p:cNvSpPr txBox="1"/>
          <p:nvPr/>
        </p:nvSpPr>
        <p:spPr>
          <a:xfrm>
            <a:off x="424600" y="1460100"/>
            <a:ext cx="5767500" cy="25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100">
                <a:solidFill>
                  <a:srgbClr val="FFFFFF"/>
                </a:solidFill>
                <a:highlight>
                  <a:srgbClr val="595959"/>
                </a:highlight>
                <a:latin typeface="Roboto Mono"/>
                <a:ea typeface="Roboto Mono"/>
                <a:cs typeface="Roboto Mono"/>
                <a:sym typeface="Roboto Mono"/>
              </a:rPr>
              <a:t>DROP TABLE shop;</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CREATE TABLE 'shop'.'Customers' (</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'CustomerID' INT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'ContactName'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'Address' VARCHAR(45)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'City'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'PostalCode' VARCHAR(15)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'Country'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a:t>
            </a:r>
            <a:endParaRPr sz="1100">
              <a:solidFill>
                <a:srgbClr val="FFFFFF"/>
              </a:solidFill>
              <a:highlight>
                <a:srgbClr val="595959"/>
              </a:highlight>
            </a:endParaRPr>
          </a:p>
        </p:txBody>
      </p:sp>
      <p:sp>
        <p:nvSpPr>
          <p:cNvPr id="761" name="Google Shape;761;p108"/>
          <p:cNvSpPr txBox="1"/>
          <p:nvPr/>
        </p:nvSpPr>
        <p:spPr>
          <a:xfrm>
            <a:off x="5367350" y="2217750"/>
            <a:ext cx="2927700" cy="10158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Elimina la tabla</a:t>
            </a:r>
            <a:r>
              <a:rPr lang="es" sz="1350">
                <a:solidFill>
                  <a:srgbClr val="000000"/>
                </a:solidFill>
                <a:latin typeface="DM Sans"/>
                <a:ea typeface="DM Sans"/>
                <a:cs typeface="DM Sans"/>
                <a:sym typeface="DM Sans"/>
              </a:rPr>
              <a:t> con DROP TABLE,  e inmediatamente crea otra con las restricciones necesarias.</a:t>
            </a:r>
            <a:endParaRPr sz="1350">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y TRUNCATE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1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a:t>
            </a:r>
            <a:endParaRPr sz="4000" b="1" i="0" u="none" strike="noStrike" cap="none">
              <a:solidFill>
                <a:schemeClr val="dk1"/>
              </a:solidFill>
              <a:latin typeface="DM Sans"/>
              <a:ea typeface="DM Sans"/>
              <a:cs typeface="DM Sans"/>
              <a:sym typeface="DM Sans"/>
            </a:endParaRPr>
          </a:p>
        </p:txBody>
      </p:sp>
      <p:pic>
        <p:nvPicPr>
          <p:cNvPr id="772" name="Google Shape;772;p11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73" name="Google Shape;773;p110"/>
          <p:cNvSpPr txBox="1"/>
          <p:nvPr/>
        </p:nvSpPr>
        <p:spPr>
          <a:xfrm>
            <a:off x="657325" y="122805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se usa para agregar, eliminar o modificar columnas en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también se usa para agregar y eliminar varias restricciones en una tabla existente.</a:t>
            </a:r>
            <a:endParaRPr sz="1350">
              <a:latin typeface="DM Sans"/>
              <a:ea typeface="DM Sans"/>
              <a:cs typeface="DM Sans"/>
              <a:sym typeface="DM Sans"/>
            </a:endParaRPr>
          </a:p>
        </p:txBody>
      </p:sp>
      <p:pic>
        <p:nvPicPr>
          <p:cNvPr id="774" name="Google Shape;774;p110"/>
          <p:cNvPicPr preferRelativeResize="0"/>
          <p:nvPr/>
        </p:nvPicPr>
        <p:blipFill>
          <a:blip r:embed="rId4">
            <a:alphaModFix/>
          </a:blip>
          <a:stretch>
            <a:fillRect/>
          </a:stretch>
        </p:blipFill>
        <p:spPr>
          <a:xfrm>
            <a:off x="5327575" y="1810221"/>
            <a:ext cx="3261399" cy="224923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ejemplos</a:t>
            </a:r>
            <a:endParaRPr sz="4000" b="1" i="0" u="none" strike="noStrike" cap="none">
              <a:solidFill>
                <a:schemeClr val="dk1"/>
              </a:solidFill>
              <a:latin typeface="DM Sans"/>
              <a:ea typeface="DM Sans"/>
              <a:cs typeface="DM Sans"/>
              <a:sym typeface="DM Sans"/>
            </a:endParaRPr>
          </a:p>
        </p:txBody>
      </p:sp>
      <p:pic>
        <p:nvPicPr>
          <p:cNvPr id="780" name="Google Shape;780;p11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1" name="Google Shape;781;p111"/>
          <p:cNvSpPr txBox="1"/>
          <p:nvPr/>
        </p:nvSpPr>
        <p:spPr>
          <a:xfrm>
            <a:off x="612600" y="2090113"/>
            <a:ext cx="7560900" cy="1765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300">
                <a:solidFill>
                  <a:srgbClr val="FFFFFF"/>
                </a:solidFill>
                <a:highlight>
                  <a:srgbClr val="595959"/>
                </a:highlight>
                <a:latin typeface="Roboto Mono"/>
                <a:ea typeface="Roboto Mono"/>
                <a:cs typeface="Roboto Mono"/>
                <a:sym typeface="Roboto Mono"/>
              </a:rPr>
              <a:t>ALTER TABLE 'shop'.'Customers'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'CustomerName' 'CustomerName'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'ContactName' 'ContactName'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'Address' 'Address'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'City' 'City'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'PostalCode' 'PostalCode' VARCHAR(15)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'Country' 'Country' VARCHAR(25) NOT NULL ;</a:t>
            </a:r>
            <a:endParaRPr sz="1300">
              <a:solidFill>
                <a:srgbClr val="FFFFFF"/>
              </a:solidFill>
              <a:highlight>
                <a:srgbClr val="595959"/>
              </a:highlight>
              <a:latin typeface="Roboto Mono"/>
              <a:ea typeface="Roboto Mono"/>
              <a:cs typeface="Roboto Mono"/>
              <a:sym typeface="Roboto Mono"/>
            </a:endParaRPr>
          </a:p>
        </p:txBody>
      </p:sp>
      <p:sp>
        <p:nvSpPr>
          <p:cNvPr id="782" name="Google Shape;782;p111"/>
          <p:cNvSpPr txBox="1"/>
          <p:nvPr/>
        </p:nvSpPr>
        <p:spPr>
          <a:xfrm>
            <a:off x="649575" y="1665025"/>
            <a:ext cx="7131000" cy="3924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Modifica la tabla existente</a:t>
            </a:r>
            <a:r>
              <a:rPr lang="es" sz="1350">
                <a:solidFill>
                  <a:srgbClr val="000000"/>
                </a:solidFill>
                <a:latin typeface="DM Sans"/>
                <a:ea typeface="DM Sans"/>
                <a:cs typeface="DM Sans"/>
                <a:sym typeface="DM Sans"/>
              </a:rPr>
              <a:t> para incorporar las restricciones con ALTER TABLE</a:t>
            </a:r>
            <a:endParaRPr sz="1350">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Definiciones por defecto</a:t>
            </a:r>
            <a:endParaRPr sz="4000" b="1" i="0" u="none" strike="noStrike" cap="none">
              <a:solidFill>
                <a:schemeClr val="dk1"/>
              </a:solidFill>
              <a:latin typeface="DM Sans"/>
              <a:ea typeface="DM Sans"/>
              <a:cs typeface="DM Sans"/>
              <a:sym typeface="DM Sans"/>
            </a:endParaRPr>
          </a:p>
        </p:txBody>
      </p:sp>
      <p:pic>
        <p:nvPicPr>
          <p:cNvPr id="788" name="Google Shape;788;p11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9" name="Google Shape;789;p112"/>
          <p:cNvSpPr txBox="1"/>
          <p:nvPr/>
        </p:nvSpPr>
        <p:spPr>
          <a:xfrm>
            <a:off x="443100" y="1773238"/>
            <a:ext cx="8257800" cy="13482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Es posible </a:t>
            </a:r>
            <a:r>
              <a:rPr lang="es" sz="1350" b="1">
                <a:solidFill>
                  <a:srgbClr val="000000"/>
                </a:solidFill>
                <a:latin typeface="DM Sans"/>
                <a:ea typeface="DM Sans"/>
                <a:cs typeface="DM Sans"/>
                <a:sym typeface="DM Sans"/>
              </a:rPr>
              <a:t>asignar valores por defecto</a:t>
            </a:r>
            <a:r>
              <a:rPr lang="es" sz="1350">
                <a:solidFill>
                  <a:srgbClr val="000000"/>
                </a:solidFill>
                <a:latin typeface="DM Sans"/>
                <a:ea typeface="DM Sans"/>
                <a:cs typeface="DM Sans"/>
                <a:sym typeface="DM Sans"/>
              </a:rPr>
              <a:t> para determinadas columnas agregando DEFAULT, tanto en la creación de la tabla como en la modificación de la misma. 👇</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ALTER TABLE 'shop'.'Consumer' </a:t>
            </a:r>
            <a:endParaRPr sz="1350">
              <a:solidFill>
                <a:srgbClr val="FFFFFF"/>
              </a:solidFill>
              <a:highlight>
                <a:srgbClr val="595959"/>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CHANGE COLUMN 'Country' 'Country' VARCHAR(25) NOT NULL DEFAULT 'Argentina' ;</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3"/>
          <p:cNvSpPr txBox="1"/>
          <p:nvPr/>
        </p:nvSpPr>
        <p:spPr>
          <a:xfrm>
            <a:off x="441725" y="7530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ejemplos</a:t>
            </a:r>
            <a:endParaRPr sz="4000" b="1" i="0" u="none" strike="noStrike" cap="none">
              <a:solidFill>
                <a:schemeClr val="dk1"/>
              </a:solidFill>
              <a:latin typeface="DM Sans"/>
              <a:ea typeface="DM Sans"/>
              <a:cs typeface="DM Sans"/>
              <a:sym typeface="DM Sans"/>
            </a:endParaRPr>
          </a:p>
        </p:txBody>
      </p:sp>
      <p:sp>
        <p:nvSpPr>
          <p:cNvPr id="795" name="Google Shape;795;p113"/>
          <p:cNvSpPr txBox="1"/>
          <p:nvPr/>
        </p:nvSpPr>
        <p:spPr>
          <a:xfrm>
            <a:off x="599256" y="1881221"/>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DM Sans"/>
                <a:ea typeface="DM Sans"/>
                <a:cs typeface="DM Sans"/>
                <a:sym typeface="DM Sans"/>
              </a:rPr>
              <a:t>ALTER TABLE </a:t>
            </a:r>
            <a:r>
              <a:rPr lang="es" sz="1400">
                <a:solidFill>
                  <a:srgbClr val="EEFF41"/>
                </a:solidFill>
                <a:latin typeface="DM Sans"/>
                <a:ea typeface="DM Sans"/>
                <a:cs typeface="DM Sans"/>
                <a:sym typeface="DM Sans"/>
              </a:rPr>
              <a:t>Customers</a:t>
            </a:r>
            <a:r>
              <a:rPr lang="es" sz="1400">
                <a:solidFill>
                  <a:srgbClr val="0070C0"/>
                </a:solidFill>
                <a:latin typeface="DM Sans"/>
                <a:ea typeface="DM Sans"/>
                <a:cs typeface="DM Sans"/>
                <a:sym typeface="DM Sans"/>
              </a:rPr>
              <a:t> ADD </a:t>
            </a:r>
            <a:r>
              <a:rPr lang="es" sz="1400">
                <a:solidFill>
                  <a:srgbClr val="000000"/>
                </a:solidFill>
                <a:latin typeface="DM Sans"/>
                <a:ea typeface="DM Sans"/>
                <a:cs typeface="DM Sans"/>
                <a:sym typeface="DM Sans"/>
              </a:rPr>
              <a:t>EMAIL</a:t>
            </a:r>
            <a:r>
              <a:rPr lang="es" sz="1400">
                <a:solidFill>
                  <a:srgbClr val="0070C0"/>
                </a:solidFill>
                <a:latin typeface="DM Sans"/>
                <a:ea typeface="DM Sans"/>
                <a:cs typeface="DM Sans"/>
                <a:sym typeface="DM Sans"/>
              </a:rPr>
              <a:t> </a:t>
            </a:r>
            <a:r>
              <a:rPr lang="es" sz="1400">
                <a:solidFill>
                  <a:srgbClr val="7030A0"/>
                </a:solidFill>
                <a:latin typeface="DM Sans"/>
                <a:ea typeface="DM Sans"/>
                <a:cs typeface="DM Sans"/>
                <a:sym typeface="DM Sans"/>
              </a:rPr>
              <a:t>varchar(20);</a:t>
            </a:r>
            <a:endParaRPr sz="1400">
              <a:solidFill>
                <a:srgbClr val="7030A0"/>
              </a:solidFill>
              <a:latin typeface="DM Sans"/>
              <a:ea typeface="DM Sans"/>
              <a:cs typeface="DM Sans"/>
              <a:sym typeface="DM Sans"/>
            </a:endParaRPr>
          </a:p>
        </p:txBody>
      </p:sp>
      <p:sp>
        <p:nvSpPr>
          <p:cNvPr id="796" name="Google Shape;796;p113"/>
          <p:cNvSpPr txBox="1"/>
          <p:nvPr/>
        </p:nvSpPr>
        <p:spPr>
          <a:xfrm>
            <a:off x="3572162" y="1514348"/>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sp>
        <p:nvSpPr>
          <p:cNvPr id="797" name="Google Shape;797;p113"/>
          <p:cNvSpPr txBox="1"/>
          <p:nvPr/>
        </p:nvSpPr>
        <p:spPr>
          <a:xfrm>
            <a:off x="778206" y="1596518"/>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98" name="Google Shape;798;p113"/>
          <p:cNvSpPr txBox="1"/>
          <p:nvPr/>
        </p:nvSpPr>
        <p:spPr>
          <a:xfrm>
            <a:off x="599255" y="3129054"/>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DM Sans"/>
                <a:ea typeface="DM Sans"/>
                <a:cs typeface="DM Sans"/>
                <a:sym typeface="DM Sans"/>
              </a:rPr>
              <a:t>ALTER TABLE </a:t>
            </a:r>
            <a:r>
              <a:rPr lang="es" sz="1400">
                <a:solidFill>
                  <a:srgbClr val="EEFF41"/>
                </a:solidFill>
                <a:latin typeface="DM Sans"/>
                <a:ea typeface="DM Sans"/>
                <a:cs typeface="DM Sans"/>
                <a:sym typeface="DM Sans"/>
              </a:rPr>
              <a:t>Customers</a:t>
            </a:r>
            <a:r>
              <a:rPr lang="es" sz="1400">
                <a:solidFill>
                  <a:srgbClr val="0070C0"/>
                </a:solidFill>
                <a:latin typeface="DM Sans"/>
                <a:ea typeface="DM Sans"/>
                <a:cs typeface="DM Sans"/>
                <a:sym typeface="DM Sans"/>
              </a:rPr>
              <a:t> DROP </a:t>
            </a:r>
            <a:r>
              <a:rPr lang="es" sz="1400">
                <a:solidFill>
                  <a:srgbClr val="000000"/>
                </a:solidFill>
                <a:latin typeface="DM Sans"/>
                <a:ea typeface="DM Sans"/>
                <a:cs typeface="DM Sans"/>
                <a:sym typeface="DM Sans"/>
              </a:rPr>
              <a:t>EMAIL</a:t>
            </a:r>
            <a:r>
              <a:rPr lang="es" sz="1400">
                <a:solidFill>
                  <a:srgbClr val="0070C0"/>
                </a:solidFill>
                <a:latin typeface="DM Sans"/>
                <a:ea typeface="DM Sans"/>
                <a:cs typeface="DM Sans"/>
                <a:sym typeface="DM Sans"/>
              </a:rPr>
              <a:t>;</a:t>
            </a:r>
            <a:endParaRPr sz="1400">
              <a:solidFill>
                <a:srgbClr val="7030A0"/>
              </a:solidFill>
              <a:latin typeface="DM Sans"/>
              <a:ea typeface="DM Sans"/>
              <a:cs typeface="DM Sans"/>
              <a:sym typeface="DM Sans"/>
            </a:endParaRPr>
          </a:p>
        </p:txBody>
      </p:sp>
      <p:sp>
        <p:nvSpPr>
          <p:cNvPr id="799" name="Google Shape;799;p113"/>
          <p:cNvSpPr txBox="1"/>
          <p:nvPr/>
        </p:nvSpPr>
        <p:spPr>
          <a:xfrm>
            <a:off x="778205" y="2780046"/>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800" name="Google Shape;800;p113"/>
          <p:cNvPicPr preferRelativeResize="0"/>
          <p:nvPr/>
        </p:nvPicPr>
        <p:blipFill rotWithShape="1">
          <a:blip r:embed="rId3">
            <a:alphaModFix/>
          </a:blip>
          <a:srcRect/>
          <a:stretch/>
        </p:blipFill>
        <p:spPr>
          <a:xfrm>
            <a:off x="3341900" y="1803475"/>
            <a:ext cx="4808500" cy="600150"/>
          </a:xfrm>
          <a:prstGeom prst="rect">
            <a:avLst/>
          </a:prstGeom>
          <a:noFill/>
          <a:ln>
            <a:noFill/>
          </a:ln>
        </p:spPr>
      </p:pic>
      <p:sp>
        <p:nvSpPr>
          <p:cNvPr id="801" name="Google Shape;801;p113"/>
          <p:cNvSpPr txBox="1"/>
          <p:nvPr/>
        </p:nvSpPr>
        <p:spPr>
          <a:xfrm>
            <a:off x="3572148" y="278004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pic>
        <p:nvPicPr>
          <p:cNvPr id="802" name="Google Shape;802;p113"/>
          <p:cNvPicPr preferRelativeResize="0"/>
          <p:nvPr/>
        </p:nvPicPr>
        <p:blipFill rotWithShape="1">
          <a:blip r:embed="rId4">
            <a:alphaModFix/>
          </a:blip>
          <a:srcRect/>
          <a:stretch/>
        </p:blipFill>
        <p:spPr>
          <a:xfrm>
            <a:off x="3399143" y="3069166"/>
            <a:ext cx="4751257" cy="628738"/>
          </a:xfrm>
          <a:prstGeom prst="rect">
            <a:avLst/>
          </a:prstGeom>
          <a:noFill/>
          <a:ln>
            <a:noFill/>
          </a:ln>
        </p:spPr>
      </p:pic>
      <p:grpSp>
        <p:nvGrpSpPr>
          <p:cNvPr id="803" name="Google Shape;803;p113"/>
          <p:cNvGrpSpPr/>
          <p:nvPr/>
        </p:nvGrpSpPr>
        <p:grpSpPr>
          <a:xfrm>
            <a:off x="838644" y="433776"/>
            <a:ext cx="449030" cy="500088"/>
            <a:chOff x="473351" y="619523"/>
            <a:chExt cx="738900" cy="738900"/>
          </a:xfrm>
        </p:grpSpPr>
        <p:sp>
          <p:nvSpPr>
            <p:cNvPr id="804" name="Google Shape;804;p11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113"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06" name="Google Shape;806;p113"/>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1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12" name="Google Shape;812;p11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13" name="Google Shape;813;p114"/>
          <p:cNvSpPr txBox="1"/>
          <p:nvPr/>
        </p:nvSpPr>
        <p:spPr>
          <a:xfrm>
            <a:off x="747775" y="1225638"/>
            <a:ext cx="4876200" cy="18264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TRUNCATE TABLE se usa para eliminar datos completos de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Permite eliminar la tabla completa, pero eliminaría la estructura de la tabla completa de la base de datos y se necesitaría volver a crear esta tabla una vez más si desea almacenar datos.</a:t>
            </a:r>
            <a:endParaRPr sz="1350">
              <a:latin typeface="DM Sans"/>
              <a:ea typeface="DM Sans"/>
              <a:cs typeface="DM Sans"/>
              <a:sym typeface="DM Sans"/>
            </a:endParaRPr>
          </a:p>
        </p:txBody>
      </p:sp>
      <p:pic>
        <p:nvPicPr>
          <p:cNvPr id="814" name="Google Shape;814;p114"/>
          <p:cNvPicPr preferRelativeResize="0"/>
          <p:nvPr/>
        </p:nvPicPr>
        <p:blipFill>
          <a:blip r:embed="rId4">
            <a:alphaModFix/>
          </a:blip>
          <a:stretch>
            <a:fillRect/>
          </a:stretch>
        </p:blipFill>
        <p:spPr>
          <a:xfrm>
            <a:off x="5623975" y="2001750"/>
            <a:ext cx="2946000" cy="1657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20" name="Google Shape;820;p11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21" name="Google Shape;821;p115"/>
          <p:cNvSpPr txBox="1"/>
          <p:nvPr/>
        </p:nvSpPr>
        <p:spPr>
          <a:xfrm>
            <a:off x="443100" y="1503438"/>
            <a:ext cx="8257800" cy="22029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En ocasiones se requiere </a:t>
            </a:r>
            <a:r>
              <a:rPr lang="es" sz="1350" b="1">
                <a:solidFill>
                  <a:srgbClr val="000000"/>
                </a:solidFill>
                <a:latin typeface="DM Sans"/>
                <a:ea typeface="DM Sans"/>
                <a:cs typeface="DM Sans"/>
                <a:sym typeface="DM Sans"/>
              </a:rPr>
              <a:t>vaciar por completo el contenido</a:t>
            </a:r>
            <a:r>
              <a:rPr lang="es" sz="1350">
                <a:solidFill>
                  <a:srgbClr val="000000"/>
                </a:solidFill>
                <a:latin typeface="DM Sans"/>
                <a:ea typeface="DM Sans"/>
                <a:cs typeface="DM Sans"/>
                <a:sym typeface="DM Sans"/>
              </a:rPr>
              <a:t> de una tabla para luego seguir utilizándose.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Una opción es borrar por completo la tabla con la sentencia DROP TABLE y luego volver a crearla con la sentencia CREATE TABLE.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Sin embargo, existe una </a:t>
            </a:r>
            <a:r>
              <a:rPr lang="es" sz="1350" b="1">
                <a:solidFill>
                  <a:srgbClr val="000000"/>
                </a:solidFill>
                <a:latin typeface="DM Sans"/>
                <a:ea typeface="DM Sans"/>
                <a:cs typeface="DM Sans"/>
                <a:sym typeface="DM Sans"/>
              </a:rPr>
              <a:t>opción más conveniente</a:t>
            </a:r>
            <a:r>
              <a:rPr lang="es" sz="1350">
                <a:solidFill>
                  <a:srgbClr val="000000"/>
                </a:solidFill>
                <a:latin typeface="DM Sans"/>
                <a:ea typeface="DM Sans"/>
                <a:cs typeface="DM Sans"/>
                <a:sym typeface="DM Sans"/>
              </a:rPr>
              <a:t>: eliminar el contenido con </a:t>
            </a:r>
            <a:r>
              <a:rPr lang="es" sz="1350" b="1">
                <a:solidFill>
                  <a:srgbClr val="000000"/>
                </a:solidFill>
                <a:latin typeface="DM Sans"/>
                <a:ea typeface="DM Sans"/>
                <a:cs typeface="DM Sans"/>
                <a:sym typeface="DM Sans"/>
              </a:rPr>
              <a:t>TRUNCATE</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Clr>
                <a:srgbClr val="000000"/>
              </a:buClr>
              <a:buSzPts val="1100"/>
              <a:buFont typeface="Arial"/>
              <a:buNone/>
            </a:pPr>
            <a:endParaRPr sz="1000">
              <a:solidFill>
                <a:srgbClr val="000000"/>
              </a:solidFill>
              <a:latin typeface="DM Sans"/>
              <a:ea typeface="DM Sans"/>
              <a:cs typeface="DM Sans"/>
              <a:sym typeface="DM Sans"/>
            </a:endParaRPr>
          </a:p>
          <a:p>
            <a:pPr marL="0" lvl="0" indent="0" algn="ctr" rtl="0">
              <a:lnSpc>
                <a:spcPct val="115000"/>
              </a:lnSpc>
              <a:spcBef>
                <a:spcPts val="0"/>
              </a:spcBef>
              <a:spcAft>
                <a:spcPts val="0"/>
              </a:spcAft>
              <a:buNone/>
            </a:pPr>
            <a:r>
              <a:rPr lang="es" sz="1700">
                <a:solidFill>
                  <a:srgbClr val="FFFFFF"/>
                </a:solidFill>
                <a:highlight>
                  <a:srgbClr val="595959"/>
                </a:highlight>
                <a:latin typeface="DM Sans"/>
                <a:ea typeface="DM Sans"/>
                <a:cs typeface="DM Sans"/>
                <a:sym typeface="DM Sans"/>
              </a:rPr>
              <a:t>TRUNCATE TABLE Products; </a:t>
            </a:r>
            <a:endParaRPr sz="1700">
              <a:solidFill>
                <a:srgbClr val="FFFFFF"/>
              </a:solidFill>
              <a:highlight>
                <a:srgbClr val="595959"/>
              </a:highlight>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pic>
        <p:nvPicPr>
          <p:cNvPr id="175" name="Google Shape;175;p36"/>
          <p:cNvPicPr preferRelativeResize="0"/>
          <p:nvPr/>
        </p:nvPicPr>
        <p:blipFill>
          <a:blip r:embed="rId3">
            <a:alphaModFix/>
          </a:blip>
          <a:stretch>
            <a:fillRect/>
          </a:stretch>
        </p:blipFill>
        <p:spPr>
          <a:xfrm>
            <a:off x="973525" y="1528075"/>
            <a:ext cx="3375000" cy="2590275"/>
          </a:xfrm>
          <a:prstGeom prst="rect">
            <a:avLst/>
          </a:prstGeom>
          <a:noFill/>
          <a:ln>
            <a:noFill/>
          </a:ln>
        </p:spPr>
      </p:pic>
      <p:sp>
        <p:nvSpPr>
          <p:cNvPr id="176" name="Google Shape;176;p36"/>
          <p:cNvSpPr txBox="1"/>
          <p:nvPr/>
        </p:nvSpPr>
        <p:spPr>
          <a:xfrm>
            <a:off x="4559100" y="1274525"/>
            <a:ext cx="4057200" cy="35274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a:latin typeface="DM Sans"/>
                <a:ea typeface="DM Sans"/>
                <a:cs typeface="DM Sans"/>
                <a:sym typeface="DM Sans"/>
              </a:rPr>
              <a:t>SQL: </a:t>
            </a:r>
            <a:r>
              <a:rPr lang="es" sz="1350">
                <a:latin typeface="DM Sans"/>
                <a:ea typeface="DM Sans"/>
                <a:cs typeface="DM Sans"/>
                <a:sym typeface="DM Sans"/>
              </a:rPr>
              <a:t>Colección de tablas que almacena un conjunto específico de datos estructurados.</a:t>
            </a:r>
            <a:endParaRPr sz="1350">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NoSQL: </a:t>
            </a:r>
            <a:r>
              <a:rPr lang="es" sz="1350">
                <a:latin typeface="DM Sans"/>
                <a:ea typeface="DM Sans"/>
                <a:cs typeface="DM Sans"/>
                <a:sym typeface="DM Sans"/>
              </a:rPr>
              <a:t> variedad de modelos en datos, incluidos los formatos de clave-valor, documento, columna y grafos.</a:t>
            </a:r>
            <a:endParaRPr sz="1350">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NewSQL: </a:t>
            </a:r>
            <a:r>
              <a:rPr lang="es" sz="1350">
                <a:latin typeface="DM Sans"/>
                <a:ea typeface="DM Sans"/>
                <a:cs typeface="DM Sans"/>
                <a:sym typeface="DM Sans"/>
              </a:rPr>
              <a:t>NewSQL tiene una escalabilidad como NoSQL y garantiza estructura ACID de RDBMS </a:t>
            </a:r>
            <a:endParaRPr sz="1350">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Analytical: </a:t>
            </a:r>
            <a:r>
              <a:rPr lang="es" sz="1350">
                <a:latin typeface="DM Sans"/>
                <a:ea typeface="DM Sans"/>
                <a:cs typeface="DM Sans"/>
                <a:sym typeface="DM Sans"/>
              </a:rPr>
              <a:t>almacena y administra big data usando Business Intelligence (BI).</a:t>
            </a:r>
            <a:endParaRPr sz="1350">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As a service: </a:t>
            </a:r>
            <a:r>
              <a:rPr lang="es" sz="1350">
                <a:latin typeface="DM Sans"/>
                <a:ea typeface="DM Sans"/>
                <a:cs typeface="DM Sans"/>
                <a:sym typeface="DM Sans"/>
              </a:rPr>
              <a:t>servidor que utiliza una aplicación de base de datos que proporciona servicios de base de datos a otros programas informáticos.</a:t>
            </a:r>
            <a:endParaRPr sz="1350" i="1">
              <a:solidFill>
                <a:schemeClr val="dk1"/>
              </a:solidFill>
              <a:latin typeface="DM Sans"/>
              <a:ea typeface="DM Sans"/>
              <a:cs typeface="DM Sans"/>
              <a:sym typeface="DM Sans"/>
            </a:endParaRPr>
          </a:p>
          <a:p>
            <a:pPr marL="0" lvl="0" indent="0" algn="l" rtl="0">
              <a:spcBef>
                <a:spcPts val="1000"/>
              </a:spcBef>
              <a:spcAft>
                <a:spcPts val="0"/>
              </a:spcAft>
              <a:buNone/>
            </a:pPr>
            <a:endParaRPr sz="1350">
              <a:latin typeface="DM Sans"/>
              <a:ea typeface="DM Sans"/>
              <a:cs typeface="DM Sans"/>
              <a:sym typeface="DM Sans"/>
            </a:endParaRPr>
          </a:p>
        </p:txBody>
      </p:sp>
      <p:sp>
        <p:nvSpPr>
          <p:cNvPr id="177" name="Google Shape;177;p36"/>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Bid Data DZONE</a:t>
            </a:r>
            <a:endParaRPr sz="1100">
              <a:solidFill>
                <a:schemeClr val="dk2"/>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16"/>
          <p:cNvSpPr txBox="1"/>
          <p:nvPr/>
        </p:nvSpPr>
        <p:spPr>
          <a:xfrm>
            <a:off x="501450" y="74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TRUNCATE ejemplos</a:t>
            </a:r>
            <a:endParaRPr sz="3500" b="1" i="0" u="none" strike="noStrike" cap="none">
              <a:solidFill>
                <a:schemeClr val="dk1"/>
              </a:solidFill>
              <a:latin typeface="DM Sans"/>
              <a:ea typeface="DM Sans"/>
              <a:cs typeface="DM Sans"/>
              <a:sym typeface="DM Sans"/>
            </a:endParaRPr>
          </a:p>
        </p:txBody>
      </p:sp>
      <p:sp>
        <p:nvSpPr>
          <p:cNvPr id="827" name="Google Shape;827;p116"/>
          <p:cNvSpPr txBox="1"/>
          <p:nvPr/>
        </p:nvSpPr>
        <p:spPr>
          <a:xfrm>
            <a:off x="770855" y="280440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2</a:t>
            </a:r>
            <a:endParaRPr sz="1400" b="1">
              <a:solidFill>
                <a:srgbClr val="000000"/>
              </a:solidFill>
              <a:latin typeface="Calibri"/>
              <a:ea typeface="Calibri"/>
              <a:cs typeface="Calibri"/>
              <a:sym typeface="Calibri"/>
            </a:endParaRPr>
          </a:p>
        </p:txBody>
      </p:sp>
      <p:sp>
        <p:nvSpPr>
          <p:cNvPr id="828" name="Google Shape;828;p116"/>
          <p:cNvSpPr txBox="1"/>
          <p:nvPr/>
        </p:nvSpPr>
        <p:spPr>
          <a:xfrm>
            <a:off x="770855" y="2138545"/>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ALTER TABLE </a:t>
            </a:r>
            <a:r>
              <a:rPr lang="es" sz="1400">
                <a:solidFill>
                  <a:srgbClr val="EEFF41"/>
                </a:solidFill>
                <a:latin typeface="Calibri"/>
                <a:ea typeface="Calibri"/>
                <a:cs typeface="Calibri"/>
                <a:sym typeface="Calibri"/>
              </a:rPr>
              <a:t>Customers</a:t>
            </a:r>
            <a:r>
              <a:rPr lang="es" sz="1400">
                <a:solidFill>
                  <a:srgbClr val="0070C0"/>
                </a:solidFill>
                <a:latin typeface="Calibri"/>
                <a:ea typeface="Calibri"/>
                <a:cs typeface="Calibri"/>
                <a:sym typeface="Calibri"/>
              </a:rPr>
              <a:t> ALTER COLUMN </a:t>
            </a:r>
            <a:r>
              <a:rPr lang="es" sz="1400">
                <a:solidFill>
                  <a:srgbClr val="000000"/>
                </a:solidFill>
                <a:latin typeface="Calibri"/>
                <a:ea typeface="Calibri"/>
                <a:cs typeface="Calibri"/>
                <a:sym typeface="Calibri"/>
              </a:rPr>
              <a:t>EMAIL</a:t>
            </a:r>
            <a:r>
              <a:rPr lang="es" sz="1400">
                <a:solidFill>
                  <a:srgbClr val="0070C0"/>
                </a:solidFill>
                <a:latin typeface="Calibri"/>
                <a:ea typeface="Calibri"/>
                <a:cs typeface="Calibri"/>
                <a:sym typeface="Calibri"/>
              </a:rPr>
              <a:t>;</a:t>
            </a:r>
            <a:endParaRPr sz="1400">
              <a:solidFill>
                <a:srgbClr val="7030A0"/>
              </a:solidFill>
              <a:latin typeface="Calibri"/>
              <a:ea typeface="Calibri"/>
              <a:cs typeface="Calibri"/>
              <a:sym typeface="Calibri"/>
            </a:endParaRPr>
          </a:p>
        </p:txBody>
      </p:sp>
      <p:pic>
        <p:nvPicPr>
          <p:cNvPr id="829" name="Google Shape;829;p116"/>
          <p:cNvPicPr preferRelativeResize="0"/>
          <p:nvPr/>
        </p:nvPicPr>
        <p:blipFill rotWithShape="1">
          <a:blip r:embed="rId3">
            <a:alphaModFix/>
          </a:blip>
          <a:srcRect/>
          <a:stretch/>
        </p:blipFill>
        <p:spPr>
          <a:xfrm>
            <a:off x="3859831" y="2045586"/>
            <a:ext cx="4701244" cy="621593"/>
          </a:xfrm>
          <a:prstGeom prst="rect">
            <a:avLst/>
          </a:prstGeom>
          <a:noFill/>
          <a:ln>
            <a:noFill/>
          </a:ln>
        </p:spPr>
      </p:pic>
      <p:sp>
        <p:nvSpPr>
          <p:cNvPr id="830" name="Google Shape;830;p116"/>
          <p:cNvSpPr txBox="1"/>
          <p:nvPr/>
        </p:nvSpPr>
        <p:spPr>
          <a:xfrm>
            <a:off x="3859822" y="1767901"/>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sp>
        <p:nvSpPr>
          <p:cNvPr id="831" name="Google Shape;831;p116"/>
          <p:cNvSpPr txBox="1"/>
          <p:nvPr/>
        </p:nvSpPr>
        <p:spPr>
          <a:xfrm>
            <a:off x="770855" y="1767910"/>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1</a:t>
            </a:r>
            <a:endParaRPr sz="1400" b="1">
              <a:solidFill>
                <a:srgbClr val="000000"/>
              </a:solidFill>
              <a:latin typeface="Calibri"/>
              <a:ea typeface="Calibri"/>
              <a:cs typeface="Calibri"/>
              <a:sym typeface="Calibri"/>
            </a:endParaRPr>
          </a:p>
        </p:txBody>
      </p:sp>
      <p:sp>
        <p:nvSpPr>
          <p:cNvPr id="832" name="Google Shape;832;p116"/>
          <p:cNvSpPr txBox="1"/>
          <p:nvPr/>
        </p:nvSpPr>
        <p:spPr>
          <a:xfrm>
            <a:off x="770855" y="3122410"/>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TRUNCATE TABLE </a:t>
            </a:r>
            <a:r>
              <a:rPr lang="es" sz="1400">
                <a:solidFill>
                  <a:srgbClr val="EEFF41"/>
                </a:solidFill>
                <a:latin typeface="Calibri"/>
                <a:ea typeface="Calibri"/>
                <a:cs typeface="Calibri"/>
                <a:sym typeface="Calibri"/>
              </a:rPr>
              <a:t>Customers</a:t>
            </a:r>
            <a:r>
              <a:rPr lang="es" sz="1400">
                <a:solidFill>
                  <a:srgbClr val="0070C0"/>
                </a:solidFill>
                <a:latin typeface="Calibri"/>
                <a:ea typeface="Calibri"/>
                <a:cs typeface="Calibri"/>
                <a:sym typeface="Calibri"/>
              </a:rPr>
              <a:t>;</a:t>
            </a:r>
            <a:endParaRPr sz="1400">
              <a:solidFill>
                <a:srgbClr val="7030A0"/>
              </a:solidFill>
              <a:latin typeface="Calibri"/>
              <a:ea typeface="Calibri"/>
              <a:cs typeface="Calibri"/>
              <a:sym typeface="Calibri"/>
            </a:endParaRPr>
          </a:p>
        </p:txBody>
      </p:sp>
      <p:sp>
        <p:nvSpPr>
          <p:cNvPr id="833" name="Google Shape;833;p116"/>
          <p:cNvSpPr txBox="1"/>
          <p:nvPr/>
        </p:nvSpPr>
        <p:spPr>
          <a:xfrm>
            <a:off x="3897158" y="2804405"/>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pic>
        <p:nvPicPr>
          <p:cNvPr id="834" name="Google Shape;834;p116"/>
          <p:cNvPicPr preferRelativeResize="0"/>
          <p:nvPr/>
        </p:nvPicPr>
        <p:blipFill rotWithShape="1">
          <a:blip r:embed="rId4">
            <a:alphaModFix/>
          </a:blip>
          <a:srcRect/>
          <a:stretch/>
        </p:blipFill>
        <p:spPr>
          <a:xfrm>
            <a:off x="3838400" y="3047725"/>
            <a:ext cx="4701249" cy="450125"/>
          </a:xfrm>
          <a:prstGeom prst="rect">
            <a:avLst/>
          </a:prstGeom>
          <a:noFill/>
          <a:ln>
            <a:noFill/>
          </a:ln>
        </p:spPr>
      </p:pic>
      <p:grpSp>
        <p:nvGrpSpPr>
          <p:cNvPr id="835" name="Google Shape;835;p116"/>
          <p:cNvGrpSpPr/>
          <p:nvPr/>
        </p:nvGrpSpPr>
        <p:grpSpPr>
          <a:xfrm>
            <a:off x="838644" y="433776"/>
            <a:ext cx="449030" cy="500088"/>
            <a:chOff x="473351" y="619523"/>
            <a:chExt cx="738900" cy="738900"/>
          </a:xfrm>
        </p:grpSpPr>
        <p:sp>
          <p:nvSpPr>
            <p:cNvPr id="836" name="Google Shape;836;p11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7" name="Google Shape;837;p11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38" name="Google Shape;838;p11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17"/>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Ejemplo</a:t>
            </a:r>
            <a:endParaRPr sz="3500" b="1" i="0" u="none" strike="noStrike" cap="none">
              <a:solidFill>
                <a:schemeClr val="dk1"/>
              </a:solidFill>
              <a:latin typeface="DM Sans"/>
              <a:ea typeface="DM Sans"/>
              <a:cs typeface="DM Sans"/>
              <a:sym typeface="DM Sans"/>
            </a:endParaRPr>
          </a:p>
        </p:txBody>
      </p:sp>
      <p:pic>
        <p:nvPicPr>
          <p:cNvPr id="844" name="Google Shape;844;p117"/>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45" name="Google Shape;845;p117"/>
          <p:cNvSpPr txBox="1"/>
          <p:nvPr/>
        </p:nvSpPr>
        <p:spPr>
          <a:xfrm>
            <a:off x="869175" y="1563725"/>
            <a:ext cx="5007600" cy="269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CREATE TABLE 'shop'.'Products' (</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'ProductName' VARCHAR(20)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'SupplierID'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'CategoryID'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'Unit' VARCHAR(15)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'Price' DECIMAL()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('ProductID'),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CONSTRAINT 'fk_Products_Category'</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FOREIGN KEY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REFERENCES'shop'.'Categories'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DELETE RESTRICT</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UPDATE CASCADE);</a:t>
            </a:r>
            <a:endParaRPr sz="1100">
              <a:solidFill>
                <a:srgbClr val="FFFFFF"/>
              </a:solidFill>
              <a:highlight>
                <a:srgbClr val="595959"/>
              </a:highlight>
            </a:endParaRPr>
          </a:p>
        </p:txBody>
      </p:sp>
      <p:sp>
        <p:nvSpPr>
          <p:cNvPr id="846" name="Google Shape;846;p117"/>
          <p:cNvSpPr txBox="1"/>
          <p:nvPr/>
        </p:nvSpPr>
        <p:spPr>
          <a:xfrm>
            <a:off x="5137700" y="2032225"/>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Deberá especificar una columna </a:t>
            </a:r>
            <a:r>
              <a:rPr lang="es" sz="1350" b="1">
                <a:solidFill>
                  <a:srgbClr val="000000"/>
                </a:solidFill>
                <a:latin typeface="DM Sans"/>
                <a:ea typeface="DM Sans"/>
                <a:cs typeface="DM Sans"/>
                <a:sym typeface="DM Sans"/>
              </a:rPr>
              <a:t>CategoryID </a:t>
            </a:r>
            <a:r>
              <a:rPr lang="es" sz="1350">
                <a:solidFill>
                  <a:srgbClr val="000000"/>
                </a:solidFill>
                <a:latin typeface="DM Sans"/>
                <a:ea typeface="DM Sans"/>
                <a:cs typeface="DM Sans"/>
                <a:sym typeface="DM Sans"/>
              </a:rPr>
              <a:t>al momento de creación de la tabla Products. </a:t>
            </a:r>
            <a:r>
              <a:rPr lang="es" sz="1350" b="1">
                <a:solidFill>
                  <a:srgbClr val="000000"/>
                </a:solidFill>
                <a:latin typeface="DM Sans"/>
                <a:ea typeface="DM Sans"/>
                <a:cs typeface="DM Sans"/>
                <a:sym typeface="DM Sans"/>
              </a:rPr>
              <a:t>Esta columna será clave foránea a la columna CategoryID de la tabla Categories.</a:t>
            </a:r>
            <a:endParaRPr sz="1350" b="1">
              <a:solidFill>
                <a:srgbClr val="000000"/>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consideraciones</a:t>
            </a:r>
            <a:endParaRPr sz="4000" b="1" i="0" u="none" strike="noStrike" cap="none">
              <a:solidFill>
                <a:schemeClr val="dk1"/>
              </a:solidFill>
              <a:latin typeface="DM Sans"/>
              <a:ea typeface="DM Sans"/>
              <a:cs typeface="DM Sans"/>
              <a:sym typeface="DM Sans"/>
            </a:endParaRPr>
          </a:p>
        </p:txBody>
      </p:sp>
      <p:pic>
        <p:nvPicPr>
          <p:cNvPr id="852" name="Google Shape;852;p11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53" name="Google Shape;853;p118"/>
          <p:cNvSpPr txBox="1"/>
          <p:nvPr/>
        </p:nvSpPr>
        <p:spPr>
          <a:xfrm>
            <a:off x="443100" y="1375675"/>
            <a:ext cx="6281400" cy="27996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DELETE RESTRICT</a:t>
            </a:r>
            <a:r>
              <a:rPr lang="es" sz="1350">
                <a:solidFill>
                  <a:srgbClr val="000000"/>
                </a:solidFill>
                <a:latin typeface="DM Sans"/>
                <a:ea typeface="DM Sans"/>
                <a:cs typeface="DM Sans"/>
                <a:sym typeface="DM Sans"/>
              </a:rPr>
              <a:t> indica a la base de datos que deberá dar un error si se intenta eliminar una categoría para la cual existen productos asociados. </a:t>
            </a:r>
            <a:r>
              <a:rPr lang="es" sz="1350" i="1">
                <a:solidFill>
                  <a:srgbClr val="000000"/>
                </a:solidFill>
                <a:latin typeface="DM Sans"/>
                <a:ea typeface="DM Sans"/>
                <a:cs typeface="DM Sans"/>
                <a:sym typeface="DM Sans"/>
              </a:rPr>
              <a:t>Se realiza para mantener la integridad de los datos almacenados.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UPDATE CASCADE</a:t>
            </a:r>
            <a:r>
              <a:rPr lang="es" sz="1350">
                <a:solidFill>
                  <a:srgbClr val="000000"/>
                </a:solidFill>
                <a:latin typeface="DM Sans"/>
                <a:ea typeface="DM Sans"/>
                <a:cs typeface="DM Sans"/>
                <a:sym typeface="DM Sans"/>
              </a:rPr>
              <a:t> indica a la base de datos que deberá permitir realizar actualizaciones de la columna CategoryID de la tabla Categories, </a:t>
            </a:r>
            <a:r>
              <a:rPr lang="es" sz="1350" i="1">
                <a:solidFill>
                  <a:srgbClr val="000000"/>
                </a:solidFill>
                <a:latin typeface="DM Sans"/>
                <a:ea typeface="DM Sans"/>
                <a:cs typeface="DM Sans"/>
                <a:sym typeface="DM Sans"/>
              </a:rPr>
              <a:t>pero que estas modificaciones deberán propagarse en cascada hacia el resto de tablas.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A la clave foránea se le debe asignar un nombre único, en este caso </a:t>
            </a:r>
            <a:r>
              <a:rPr lang="es" sz="1350">
                <a:solidFill>
                  <a:srgbClr val="FFFFFF"/>
                </a:solidFill>
                <a:highlight>
                  <a:srgbClr val="595959"/>
                </a:highlight>
                <a:latin typeface="DM Sans"/>
                <a:ea typeface="DM Sans"/>
                <a:cs typeface="DM Sans"/>
                <a:sym typeface="DM Sans"/>
              </a:rPr>
              <a:t>‘fk_Products_Category’</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9"/>
          <p:cNvSpPr txBox="1"/>
          <p:nvPr/>
        </p:nvSpPr>
        <p:spPr>
          <a:xfrm>
            <a:off x="1106725" y="1808325"/>
            <a:ext cx="6821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Manipulación</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de datos (DML)</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864" name="Google Shape;864;p120"/>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865" name="Google Shape;865;p120"/>
          <p:cNvGraphicFramePr/>
          <p:nvPr/>
        </p:nvGraphicFramePr>
        <p:xfrm>
          <a:off x="756575" y="1746513"/>
          <a:ext cx="3000000" cy="3000000"/>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50000"/>
                        </a:lnSpc>
                        <a:spcBef>
                          <a:spcPts val="0"/>
                        </a:spcBef>
                        <a:spcAft>
                          <a:spcPts val="1000"/>
                        </a:spcAft>
                        <a:buNone/>
                      </a:pPr>
                      <a:r>
                        <a:rPr lang="es" sz="2400" b="1">
                          <a:latin typeface="DM Sans"/>
                          <a:ea typeface="DM Sans"/>
                          <a:cs typeface="DM Sans"/>
                          <a:sym typeface="DM Sans"/>
                        </a:rPr>
                        <a:t>SELECT FROM</a:t>
                      </a:r>
                      <a:endParaRPr sz="10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50000"/>
                        </a:lnSpc>
                        <a:spcBef>
                          <a:spcPts val="0"/>
                        </a:spcBef>
                        <a:spcAft>
                          <a:spcPts val="1000"/>
                        </a:spcAft>
                        <a:buNone/>
                      </a:pPr>
                      <a:r>
                        <a:rPr lang="es" sz="2400" b="1">
                          <a:latin typeface="DM Sans"/>
                          <a:ea typeface="DM Sans"/>
                          <a:cs typeface="DM Sans"/>
                          <a:sym typeface="DM Sans"/>
                        </a:rPr>
                        <a:t>INSERT</a:t>
                      </a:r>
                      <a:endParaRPr sz="10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50000"/>
                        </a:lnSpc>
                        <a:spcBef>
                          <a:spcPts val="0"/>
                        </a:spcBef>
                        <a:spcAft>
                          <a:spcPts val="1000"/>
                        </a:spcAft>
                        <a:buNone/>
                      </a:pPr>
                      <a:r>
                        <a:rPr lang="es" sz="2400" b="1">
                          <a:latin typeface="DM Sans"/>
                          <a:ea typeface="DM Sans"/>
                          <a:cs typeface="DM Sans"/>
                          <a:sym typeface="DM Sans"/>
                        </a:rPr>
                        <a:t>UPDATE</a:t>
                      </a:r>
                      <a:endParaRPr sz="10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1000"/>
                        </a:spcAft>
                        <a:buClr>
                          <a:srgbClr val="000000"/>
                        </a:buClr>
                        <a:buSzPts val="1100"/>
                        <a:buFont typeface="Arial"/>
                        <a:buNone/>
                      </a:pPr>
                      <a:r>
                        <a:rPr lang="es" sz="2400" b="1">
                          <a:latin typeface="DM Sans"/>
                          <a:ea typeface="DM Sans"/>
                          <a:cs typeface="DM Sans"/>
                          <a:sym typeface="DM Sans"/>
                        </a:rPr>
                        <a:t>DELETE</a:t>
                      </a:r>
                      <a:endParaRPr sz="10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866" name="Google Shape;866;p120"/>
          <p:cNvSpPr txBox="1"/>
          <p:nvPr/>
        </p:nvSpPr>
        <p:spPr>
          <a:xfrm>
            <a:off x="4070325" y="1838388"/>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consultar</a:t>
            </a:r>
            <a:r>
              <a:rPr lang="es">
                <a:solidFill>
                  <a:srgbClr val="000000"/>
                </a:solidFill>
                <a:latin typeface="DM Sans"/>
                <a:ea typeface="DM Sans"/>
                <a:cs typeface="DM Sans"/>
                <a:sym typeface="DM Sans"/>
              </a:rPr>
              <a:t> una o más columnas de una tabla</a:t>
            </a:r>
            <a:endParaRPr>
              <a:latin typeface="DM Sans"/>
              <a:ea typeface="DM Sans"/>
              <a:cs typeface="DM Sans"/>
              <a:sym typeface="DM Sans"/>
            </a:endParaRPr>
          </a:p>
        </p:txBody>
      </p:sp>
      <p:sp>
        <p:nvSpPr>
          <p:cNvPr id="867" name="Google Shape;867;p120"/>
          <p:cNvSpPr txBox="1"/>
          <p:nvPr/>
        </p:nvSpPr>
        <p:spPr>
          <a:xfrm>
            <a:off x="4070325" y="2482125"/>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insertar</a:t>
            </a:r>
            <a:r>
              <a:rPr lang="es">
                <a:solidFill>
                  <a:srgbClr val="000000"/>
                </a:solidFill>
                <a:latin typeface="DM Sans"/>
                <a:ea typeface="DM Sans"/>
                <a:cs typeface="DM Sans"/>
                <a:sym typeface="DM Sans"/>
              </a:rPr>
              <a:t> de nuevas filas a una tabla.</a:t>
            </a:r>
            <a:endParaRPr>
              <a:latin typeface="DM Sans"/>
              <a:ea typeface="DM Sans"/>
              <a:cs typeface="DM Sans"/>
              <a:sym typeface="DM Sans"/>
            </a:endParaRPr>
          </a:p>
        </p:txBody>
      </p:sp>
      <p:sp>
        <p:nvSpPr>
          <p:cNvPr id="868" name="Google Shape;868;p120"/>
          <p:cNvSpPr txBox="1"/>
          <p:nvPr/>
        </p:nvSpPr>
        <p:spPr>
          <a:xfrm>
            <a:off x="4070325" y="312585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actualizar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
        <p:nvSpPr>
          <p:cNvPr id="869" name="Google Shape;869;p120"/>
          <p:cNvSpPr txBox="1"/>
          <p:nvPr/>
        </p:nvSpPr>
        <p:spPr>
          <a:xfrm>
            <a:off x="4070325" y="376960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eliminar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grpSp>
        <p:nvGrpSpPr>
          <p:cNvPr id="874" name="Google Shape;874;p121"/>
          <p:cNvGrpSpPr/>
          <p:nvPr/>
        </p:nvGrpSpPr>
        <p:grpSpPr>
          <a:xfrm>
            <a:off x="457338" y="468286"/>
            <a:ext cx="431100" cy="431100"/>
            <a:chOff x="4616400" y="1950761"/>
            <a:chExt cx="431100" cy="431100"/>
          </a:xfrm>
        </p:grpSpPr>
        <p:sp>
          <p:nvSpPr>
            <p:cNvPr id="875" name="Google Shape;875;p121"/>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2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77" name="Google Shape;877;p121"/>
          <p:cNvSpPr txBox="1"/>
          <p:nvPr/>
        </p:nvSpPr>
        <p:spPr>
          <a:xfrm>
            <a:off x="475200" y="1173425"/>
            <a:ext cx="71694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La sentencia SELECT FROM tiene la particularidad de que </a:t>
            </a:r>
            <a:r>
              <a:rPr lang="es" sz="2500" b="1">
                <a:solidFill>
                  <a:schemeClr val="accent6"/>
                </a:solidFill>
                <a:latin typeface="DM Sans"/>
                <a:ea typeface="DM Sans"/>
                <a:cs typeface="DM Sans"/>
                <a:sym typeface="DM Sans"/>
              </a:rPr>
              <a:t>no produce ningún cambio</a:t>
            </a:r>
            <a:r>
              <a:rPr lang="es" sz="2500">
                <a:solidFill>
                  <a:schemeClr val="dk1"/>
                </a:solidFill>
                <a:latin typeface="DM Sans"/>
                <a:ea typeface="DM Sans"/>
                <a:cs typeface="DM Sans"/>
                <a:sym typeface="DM Sans"/>
              </a:rPr>
              <a:t> en el estado de la base de datos. En cambio,</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las tres restantes sí tienen la capacidad de producir algún cambio </a:t>
            </a:r>
            <a:r>
              <a:rPr lang="es" sz="2500">
                <a:solidFill>
                  <a:schemeClr val="lt1"/>
                </a:solidFill>
                <a:latin typeface="DM Sans"/>
                <a:ea typeface="DM Sans"/>
                <a:cs typeface="DM Sans"/>
                <a:sym typeface="DM Sans"/>
              </a:rPr>
              <a:t>en los registros almacenados, por lo que se deberá prestar especial atención</a:t>
            </a:r>
            <a:r>
              <a:rPr lang="es" sz="2500" b="1">
                <a:solidFill>
                  <a:schemeClr val="accent6"/>
                </a:solidFill>
                <a:latin typeface="DM Sans"/>
                <a:ea typeface="DM Sans"/>
                <a:cs typeface="DM Sans"/>
                <a:sym typeface="DM Sans"/>
              </a:rPr>
              <a:t>.</a:t>
            </a:r>
            <a:endParaRPr sz="2500" b="1">
              <a:solidFill>
                <a:srgbClr val="EAFF6A"/>
              </a:solidFill>
              <a:latin typeface="DM Sans"/>
              <a:ea typeface="DM Sans"/>
              <a:cs typeface="DM Sans"/>
              <a:sym typeface="DM Sans"/>
            </a:endParaRPr>
          </a:p>
        </p:txBody>
      </p:sp>
      <p:sp>
        <p:nvSpPr>
          <p:cNvPr id="878" name="Google Shape;878;p12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2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2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a:t>
            </a:r>
            <a:endParaRPr sz="4000" b="1" i="0" u="none" strike="noStrike" cap="none">
              <a:solidFill>
                <a:schemeClr val="dk1"/>
              </a:solidFill>
              <a:latin typeface="DM Sans"/>
              <a:ea typeface="DM Sans"/>
              <a:cs typeface="DM Sans"/>
              <a:sym typeface="DM Sans"/>
            </a:endParaRPr>
          </a:p>
        </p:txBody>
      </p:sp>
      <p:pic>
        <p:nvPicPr>
          <p:cNvPr id="889" name="Google Shape;889;p12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0" name="Google Shape;890;p123"/>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instrucción SELECT se utiliza para seleccionar datos de una base de datos.</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DM Sans"/>
              <a:buAutoNum type="arabicPeriod"/>
            </a:pPr>
            <a:r>
              <a:rPr lang="es" sz="1350">
                <a:latin typeface="DM Sans"/>
                <a:ea typeface="DM Sans"/>
                <a:cs typeface="DM Sans"/>
                <a:sym typeface="DM Sans"/>
              </a:rPr>
              <a:t>Los datos devueltos se almacenan en una tabla de resultados, denominada conjunto de resultados.</a:t>
            </a:r>
            <a:endParaRPr sz="1350">
              <a:latin typeface="DM Sans"/>
              <a:ea typeface="DM Sans"/>
              <a:cs typeface="DM Sans"/>
              <a:sym typeface="DM Sans"/>
            </a:endParaRPr>
          </a:p>
        </p:txBody>
      </p:sp>
      <p:pic>
        <p:nvPicPr>
          <p:cNvPr id="891" name="Google Shape;891;p123"/>
          <p:cNvPicPr preferRelativeResize="0"/>
          <p:nvPr/>
        </p:nvPicPr>
        <p:blipFill>
          <a:blip r:embed="rId4">
            <a:alphaModFix/>
          </a:blip>
          <a:stretch>
            <a:fillRect/>
          </a:stretch>
        </p:blipFill>
        <p:spPr>
          <a:xfrm>
            <a:off x="5338975" y="1248950"/>
            <a:ext cx="3173676" cy="317367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2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897" name="Google Shape;897;p12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8" name="Google Shape;898;p124"/>
          <p:cNvSpPr txBox="1"/>
          <p:nvPr/>
        </p:nvSpPr>
        <p:spPr>
          <a:xfrm>
            <a:off x="707400" y="1386625"/>
            <a:ext cx="6858300" cy="1787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CustomerID, CustomerName, Address FROM Customers;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seleccionar un </a:t>
            </a:r>
            <a:r>
              <a:rPr lang="es" sz="1350" i="1">
                <a:solidFill>
                  <a:srgbClr val="000000"/>
                </a:solidFill>
                <a:latin typeface="DM Sans"/>
                <a:ea typeface="DM Sans"/>
                <a:cs typeface="DM Sans"/>
                <a:sym typeface="DM Sans"/>
              </a:rPr>
              <a:t>subconjunto específico de columnas.</a:t>
            </a:r>
            <a:endParaRPr sz="1350" i="1">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 FROM Customers;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O bien se pueden consultar </a:t>
            </a:r>
            <a:r>
              <a:rPr lang="es" sz="1350" i="1">
                <a:solidFill>
                  <a:srgbClr val="000000"/>
                </a:solidFill>
                <a:latin typeface="DM Sans"/>
                <a:ea typeface="DM Sans"/>
                <a:cs typeface="DM Sans"/>
                <a:sym typeface="DM Sans"/>
              </a:rPr>
              <a:t>todas la columnas</a:t>
            </a:r>
            <a:r>
              <a:rPr lang="es" sz="1350">
                <a:solidFill>
                  <a:srgbClr val="000000"/>
                </a:solidFill>
                <a:latin typeface="DM Sans"/>
                <a:ea typeface="DM Sans"/>
                <a:cs typeface="DM Sans"/>
                <a:sym typeface="DM Sans"/>
              </a:rPr>
              <a:t> utilizando la wildcard * </a:t>
            </a:r>
            <a:endParaRPr sz="1350">
              <a:solidFill>
                <a:srgbClr val="000000"/>
              </a:solidFill>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2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04" name="Google Shape;904;p12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05" name="Google Shape;905;p125"/>
          <p:cNvSpPr txBox="1"/>
          <p:nvPr/>
        </p:nvSpPr>
        <p:spPr>
          <a:xfrm>
            <a:off x="674750" y="1351250"/>
            <a:ext cx="7398900" cy="2026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a:t>
            </a:r>
            <a:r>
              <a:rPr lang="es" sz="1350" i="1">
                <a:solidFill>
                  <a:srgbClr val="000000"/>
                </a:solidFill>
                <a:latin typeface="DM Sans"/>
                <a:ea typeface="DM Sans"/>
                <a:cs typeface="DM Sans"/>
                <a:sym typeface="DM Sans"/>
              </a:rPr>
              <a:t>añadir filtros</a:t>
            </a:r>
            <a:r>
              <a:rPr lang="es" sz="1350">
                <a:solidFill>
                  <a:srgbClr val="000000"/>
                </a:solidFill>
                <a:latin typeface="DM Sans"/>
                <a:ea typeface="DM Sans"/>
                <a:cs typeface="DM Sans"/>
                <a:sym typeface="DM Sans"/>
              </a:rPr>
              <a:t> sobre la consulta se añade la cláusula WHERE seguida de una condición de guarda booleana que se evalúa para cada fila resultado de la consulta.</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5690</Words>
  <Application>Microsoft Office PowerPoint</Application>
  <PresentationFormat>Presentación en pantalla (16:9)</PresentationFormat>
  <Paragraphs>641</Paragraphs>
  <Slides>121</Slides>
  <Notes>121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121</vt:i4>
      </vt:variant>
    </vt:vector>
  </HeadingPairs>
  <TitlesOfParts>
    <vt:vector size="129" baseType="lpstr">
      <vt:lpstr>Helvetica Neue Light</vt:lpstr>
      <vt:lpstr>Calibri</vt:lpstr>
      <vt:lpstr>Helvetica Neue</vt:lpstr>
      <vt:lpstr>Verdana</vt:lpstr>
      <vt:lpstr>Roboto Mono</vt:lpstr>
      <vt:lpstr>DM Sans</vt:lpstr>
      <vt:lpstr>Arial</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3</cp:revision>
  <dcterms:modified xsi:type="dcterms:W3CDTF">2023-09-22T01:58:47Z</dcterms:modified>
</cp:coreProperties>
</file>